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5717" autoAdjust="0"/>
  </p:normalViewPr>
  <p:slideViewPr>
    <p:cSldViewPr snapToGrid="0">
      <p:cViewPr varScale="1">
        <p:scale>
          <a:sx n="120" d="100"/>
          <a:sy n="120" d="100"/>
        </p:scale>
        <p:origin x="411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AF1CE-A93D-42E5-BCFB-7A3B9E3E8A1A}" type="datetimeFigureOut">
              <a:rPr lang="en-GB" smtClean="0"/>
              <a:t>04/05/2023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E02781-E0B5-4E84-9985-32569C4B0571}" type="slidenum">
              <a:rPr lang="en-GB" smtClean="0"/>
              <a:t>‹#›</a:t>
            </a:fld>
            <a:endParaRPr lang="en-GB"/>
          </a:p>
        </p:txBody>
      </p:sp>
    </p:spTree>
    <p:extLst>
      <p:ext uri="{BB962C8B-B14F-4D97-AF65-F5344CB8AC3E}">
        <p14:creationId xmlns:p14="http://schemas.microsoft.com/office/powerpoint/2010/main" val="1053159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presentation, you will see how you can integrate the Audio library into your own projects.</a:t>
            </a:r>
          </a:p>
        </p:txBody>
      </p:sp>
      <p:sp>
        <p:nvSpPr>
          <p:cNvPr id="4" name="Slide Number Placeholder 3"/>
          <p:cNvSpPr>
            <a:spLocks noGrp="1"/>
          </p:cNvSpPr>
          <p:nvPr>
            <p:ph type="sldNum" sz="quarter" idx="5"/>
          </p:nvPr>
        </p:nvSpPr>
        <p:spPr/>
        <p:txBody>
          <a:bodyPr/>
          <a:lstStyle/>
          <a:p>
            <a:fld id="{D6E02781-E0B5-4E84-9985-32569C4B0571}" type="slidenum">
              <a:rPr lang="en-GB" smtClean="0"/>
              <a:t>1</a:t>
            </a:fld>
            <a:endParaRPr lang="en-GB"/>
          </a:p>
        </p:txBody>
      </p:sp>
    </p:spTree>
    <p:extLst>
      <p:ext uri="{BB962C8B-B14F-4D97-AF65-F5344CB8AC3E}">
        <p14:creationId xmlns:p14="http://schemas.microsoft.com/office/powerpoint/2010/main" val="3768388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also need to specify the name of the library file to link against in the </a:t>
            </a:r>
            <a:r>
              <a:rPr lang="en-GB" b="1" dirty="0"/>
              <a:t>Additional Dependencies</a:t>
            </a:r>
            <a:r>
              <a:rPr lang="en-GB" b="0" dirty="0"/>
              <a:t> setting in your project’s properties.</a:t>
            </a:r>
          </a:p>
          <a:p>
            <a:endParaRPr lang="en-GB" b="0" dirty="0"/>
          </a:p>
          <a:p>
            <a:r>
              <a:rPr lang="en-GB" b="0" dirty="0"/>
              <a:t>Use </a:t>
            </a:r>
            <a:r>
              <a:rPr lang="en-GB" b="1" dirty="0"/>
              <a:t>Audio.lib</a:t>
            </a:r>
            <a:r>
              <a:rPr lang="en-GB" b="0" dirty="0"/>
              <a:t> for the Release configuration and </a:t>
            </a:r>
            <a:r>
              <a:rPr lang="en-GB" b="1" dirty="0"/>
              <a:t>Audio_d.lib</a:t>
            </a:r>
            <a:r>
              <a:rPr lang="en-GB" b="0" dirty="0"/>
              <a:t> in the Debug configuration.</a:t>
            </a:r>
            <a:endParaRPr lang="en-GB" b="1" dirty="0"/>
          </a:p>
        </p:txBody>
      </p:sp>
      <p:sp>
        <p:nvSpPr>
          <p:cNvPr id="4" name="Slide Number Placeholder 3"/>
          <p:cNvSpPr>
            <a:spLocks noGrp="1"/>
          </p:cNvSpPr>
          <p:nvPr>
            <p:ph type="sldNum" sz="quarter" idx="5"/>
          </p:nvPr>
        </p:nvSpPr>
        <p:spPr/>
        <p:txBody>
          <a:bodyPr/>
          <a:lstStyle/>
          <a:p>
            <a:fld id="{D6E02781-E0B5-4E84-9985-32569C4B0571}" type="slidenum">
              <a:rPr lang="en-GB" smtClean="0"/>
              <a:t>10</a:t>
            </a:fld>
            <a:endParaRPr lang="en-GB"/>
          </a:p>
        </p:txBody>
      </p:sp>
    </p:spTree>
    <p:extLst>
      <p:ext uri="{BB962C8B-B14F-4D97-AF65-F5344CB8AC3E}">
        <p14:creationId xmlns:p14="http://schemas.microsoft.com/office/powerpoint/2010/main" val="299048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source code shown here provides an example of using the Audio library.</a:t>
            </a:r>
          </a:p>
          <a:p>
            <a:endParaRPr lang="en-GB" dirty="0"/>
          </a:p>
          <a:p>
            <a:r>
              <a:rPr lang="en-GB" dirty="0"/>
              <a:t>A coin sound effect is loaded from </a:t>
            </a:r>
            <a:r>
              <a:rPr lang="en-GB" b="1" dirty="0"/>
              <a:t>coin.wav</a:t>
            </a:r>
            <a:r>
              <a:rPr lang="en-GB" b="0" dirty="0"/>
              <a:t>. </a:t>
            </a:r>
          </a:p>
          <a:p>
            <a:endParaRPr lang="en-GB" b="0" dirty="0"/>
          </a:p>
          <a:p>
            <a:r>
              <a:rPr lang="en-GB" b="0" dirty="0"/>
              <a:t>The sound effect is set to looping using the </a:t>
            </a:r>
            <a:r>
              <a:rPr lang="en-GB" b="1" dirty="0" err="1"/>
              <a:t>setLooping</a:t>
            </a:r>
            <a:r>
              <a:rPr lang="en-GB" b="1" dirty="0"/>
              <a:t> </a:t>
            </a:r>
            <a:r>
              <a:rPr lang="en-GB" b="0" dirty="0"/>
              <a:t>function and the sound effect is played using the </a:t>
            </a:r>
            <a:r>
              <a:rPr lang="en-GB" b="1" dirty="0"/>
              <a:t>play</a:t>
            </a:r>
            <a:r>
              <a:rPr lang="en-GB" b="0" dirty="0"/>
              <a:t> function.</a:t>
            </a:r>
          </a:p>
          <a:p>
            <a:endParaRPr lang="en-GB" b="0" dirty="0"/>
          </a:p>
          <a:p>
            <a:r>
              <a:rPr lang="en-GB" b="0" dirty="0"/>
              <a:t>The sound effect will keep playing until it is stopped using the </a:t>
            </a:r>
            <a:r>
              <a:rPr lang="en-GB" b="1" dirty="0"/>
              <a:t>stop</a:t>
            </a:r>
            <a:r>
              <a:rPr lang="en-GB" b="0" dirty="0"/>
              <a:t> function.</a:t>
            </a:r>
          </a:p>
          <a:p>
            <a:endParaRPr lang="en-GB" b="0" dirty="0"/>
          </a:p>
          <a:p>
            <a:r>
              <a:rPr lang="en-GB" b="0" dirty="0"/>
              <a:t>Sound effects that are not looping will stop automatically when they have finished playing.</a:t>
            </a:r>
          </a:p>
          <a:p>
            <a:endParaRPr lang="en-GB" b="0" dirty="0"/>
          </a:p>
          <a:p>
            <a:endParaRPr lang="en-GB" b="0" dirty="0"/>
          </a:p>
          <a:p>
            <a:endParaRPr lang="en-GB" b="1" dirty="0"/>
          </a:p>
        </p:txBody>
      </p:sp>
      <p:sp>
        <p:nvSpPr>
          <p:cNvPr id="4" name="Slide Number Placeholder 3"/>
          <p:cNvSpPr>
            <a:spLocks noGrp="1"/>
          </p:cNvSpPr>
          <p:nvPr>
            <p:ph type="sldNum" sz="quarter" idx="5"/>
          </p:nvPr>
        </p:nvSpPr>
        <p:spPr/>
        <p:txBody>
          <a:bodyPr/>
          <a:lstStyle/>
          <a:p>
            <a:fld id="{D6E02781-E0B5-4E84-9985-32569C4B0571}" type="slidenum">
              <a:rPr lang="en-GB" smtClean="0"/>
              <a:t>11</a:t>
            </a:fld>
            <a:endParaRPr lang="en-GB"/>
          </a:p>
        </p:txBody>
      </p:sp>
    </p:spTree>
    <p:extLst>
      <p:ext uri="{BB962C8B-B14F-4D97-AF65-F5344CB8AC3E}">
        <p14:creationId xmlns:p14="http://schemas.microsoft.com/office/powerpoint/2010/main" val="213560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any questions about using this library, please don’t hesitate to join our Discord server.</a:t>
            </a:r>
          </a:p>
        </p:txBody>
      </p:sp>
      <p:sp>
        <p:nvSpPr>
          <p:cNvPr id="4" name="Slide Number Placeholder 3"/>
          <p:cNvSpPr>
            <a:spLocks noGrp="1"/>
          </p:cNvSpPr>
          <p:nvPr>
            <p:ph type="sldNum" sz="quarter" idx="5"/>
          </p:nvPr>
        </p:nvSpPr>
        <p:spPr/>
        <p:txBody>
          <a:bodyPr/>
          <a:lstStyle/>
          <a:p>
            <a:fld id="{D6E02781-E0B5-4E84-9985-32569C4B0571}" type="slidenum">
              <a:rPr lang="en-GB" smtClean="0"/>
              <a:t>12</a:t>
            </a:fld>
            <a:endParaRPr lang="en-GB"/>
          </a:p>
        </p:txBody>
      </p:sp>
    </p:spTree>
    <p:extLst>
      <p:ext uri="{BB962C8B-B14F-4D97-AF65-F5344CB8AC3E}">
        <p14:creationId xmlns:p14="http://schemas.microsoft.com/office/powerpoint/2010/main" val="1813552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prestation, I will first describe why I wanted to make the Audio library.</a:t>
            </a:r>
          </a:p>
          <a:p>
            <a:endParaRPr lang="en-GB" dirty="0"/>
          </a:p>
          <a:p>
            <a:r>
              <a:rPr lang="en-GB" dirty="0"/>
              <a:t>I will show you how you can get the source code for the Audio library and build it yourself.</a:t>
            </a:r>
          </a:p>
          <a:p>
            <a:endParaRPr lang="en-GB" dirty="0"/>
          </a:p>
          <a:p>
            <a:r>
              <a:rPr lang="en-GB" dirty="0"/>
              <a:t>I will also show you how you can integrate the Audio library in your own project and how to use the audio library to play sound effects for your game.</a:t>
            </a:r>
          </a:p>
        </p:txBody>
      </p:sp>
      <p:sp>
        <p:nvSpPr>
          <p:cNvPr id="4" name="Slide Number Placeholder 3"/>
          <p:cNvSpPr>
            <a:spLocks noGrp="1"/>
          </p:cNvSpPr>
          <p:nvPr>
            <p:ph type="sldNum" sz="quarter" idx="5"/>
          </p:nvPr>
        </p:nvSpPr>
        <p:spPr/>
        <p:txBody>
          <a:bodyPr/>
          <a:lstStyle/>
          <a:p>
            <a:fld id="{D6E02781-E0B5-4E84-9985-32569C4B0571}" type="slidenum">
              <a:rPr lang="en-GB" smtClean="0"/>
              <a:t>2</a:t>
            </a:fld>
            <a:endParaRPr lang="en-GB"/>
          </a:p>
        </p:txBody>
      </p:sp>
    </p:spTree>
    <p:extLst>
      <p:ext uri="{BB962C8B-B14F-4D97-AF65-F5344CB8AC3E}">
        <p14:creationId xmlns:p14="http://schemas.microsoft.com/office/powerpoint/2010/main" val="334252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built the Audio library as a minimalistic audio library for use in simple game frameworks that are used for making 2D games.</a:t>
            </a:r>
          </a:p>
          <a:p>
            <a:endParaRPr lang="en-GB" dirty="0"/>
          </a:p>
          <a:p>
            <a:r>
              <a:rPr lang="en-GB" dirty="0"/>
              <a:t>When making a simple 2D game, you often don’t need a bloated audio library like </a:t>
            </a:r>
            <a:r>
              <a:rPr lang="en-GB" dirty="0" err="1"/>
              <a:t>OpenAL</a:t>
            </a:r>
            <a:r>
              <a:rPr lang="en-GB" dirty="0"/>
              <a:t>. Usually, you just want to load a sound effect or background music and play it at the right time.</a:t>
            </a:r>
          </a:p>
          <a:p>
            <a:endParaRPr lang="en-GB" dirty="0"/>
          </a:p>
          <a:p>
            <a:r>
              <a:rPr lang="en-GB" dirty="0"/>
              <a:t>Other game frameworks like SFML or SDL2 provide an audio library, but it is often difficult to use the audio subsystems from these libraries without pulling in other dependencies.</a:t>
            </a:r>
          </a:p>
          <a:p>
            <a:endParaRPr lang="en-GB" dirty="0"/>
          </a:p>
          <a:p>
            <a:r>
              <a:rPr lang="en-GB" dirty="0"/>
              <a:t>The Audio library is designed to be simple to use, but at the same time, provide a sufficient amount of functionality to be useable in both 2D and 3D games.</a:t>
            </a:r>
          </a:p>
          <a:p>
            <a:endParaRPr lang="en-GB" dirty="0"/>
          </a:p>
          <a:p>
            <a:r>
              <a:rPr lang="en-GB" dirty="0"/>
              <a:t>The Audio library is just a C++ wrapper for the </a:t>
            </a:r>
            <a:r>
              <a:rPr lang="en-GB" dirty="0" err="1"/>
              <a:t>miniaudio</a:t>
            </a:r>
            <a:r>
              <a:rPr lang="en-GB" dirty="0"/>
              <a:t> library. The Audio library provides a simpler interface than </a:t>
            </a:r>
            <a:r>
              <a:rPr lang="en-GB" dirty="0" err="1"/>
              <a:t>miniaudio</a:t>
            </a:r>
            <a:r>
              <a:rPr lang="en-GB" dirty="0"/>
              <a:t>.</a:t>
            </a:r>
          </a:p>
        </p:txBody>
      </p:sp>
      <p:sp>
        <p:nvSpPr>
          <p:cNvPr id="4" name="Slide Number Placeholder 3"/>
          <p:cNvSpPr>
            <a:spLocks noGrp="1"/>
          </p:cNvSpPr>
          <p:nvPr>
            <p:ph type="sldNum" sz="quarter" idx="5"/>
          </p:nvPr>
        </p:nvSpPr>
        <p:spPr/>
        <p:txBody>
          <a:bodyPr/>
          <a:lstStyle/>
          <a:p>
            <a:fld id="{D6E02781-E0B5-4E84-9985-32569C4B0571}" type="slidenum">
              <a:rPr lang="en-GB" smtClean="0"/>
              <a:t>3</a:t>
            </a:fld>
            <a:endParaRPr lang="en-GB"/>
          </a:p>
        </p:txBody>
      </p:sp>
    </p:spTree>
    <p:extLst>
      <p:ext uri="{BB962C8B-B14F-4D97-AF65-F5344CB8AC3E}">
        <p14:creationId xmlns:p14="http://schemas.microsoft.com/office/powerpoint/2010/main" val="41896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get access to the Audio library, clone the GitHub repo to your local computer using either your favourite Git client or use the command shown on the bottom of the slide to clone the repo to your local computer.</a:t>
            </a:r>
          </a:p>
        </p:txBody>
      </p:sp>
      <p:sp>
        <p:nvSpPr>
          <p:cNvPr id="4" name="Slide Number Placeholder 3"/>
          <p:cNvSpPr>
            <a:spLocks noGrp="1"/>
          </p:cNvSpPr>
          <p:nvPr>
            <p:ph type="sldNum" sz="quarter" idx="5"/>
          </p:nvPr>
        </p:nvSpPr>
        <p:spPr/>
        <p:txBody>
          <a:bodyPr/>
          <a:lstStyle/>
          <a:p>
            <a:fld id="{D6E02781-E0B5-4E84-9985-32569C4B0571}" type="slidenum">
              <a:rPr lang="en-GB" smtClean="0"/>
              <a:t>4</a:t>
            </a:fld>
            <a:endParaRPr lang="en-GB"/>
          </a:p>
        </p:txBody>
      </p:sp>
    </p:spTree>
    <p:extLst>
      <p:ext uri="{BB962C8B-B14F-4D97-AF65-F5344CB8AC3E}">
        <p14:creationId xmlns:p14="http://schemas.microsoft.com/office/powerpoint/2010/main" val="360328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use </a:t>
            </a:r>
            <a:r>
              <a:rPr lang="en-GB" dirty="0" err="1"/>
              <a:t>CMake</a:t>
            </a:r>
            <a:r>
              <a:rPr lang="en-GB" dirty="0"/>
              <a:t> GUI to generate the solution and project files for the build toolchain you are using.</a:t>
            </a:r>
          </a:p>
          <a:p>
            <a:endParaRPr lang="en-GB" dirty="0"/>
          </a:p>
          <a:p>
            <a:r>
              <a:rPr lang="en-GB" dirty="0"/>
              <a:t>The image shown on the slide is using the Visual Studio 2022 preset to generate solution and project files for Visual Studio 2022.</a:t>
            </a:r>
          </a:p>
          <a:p>
            <a:endParaRPr lang="en-GB" dirty="0"/>
          </a:p>
          <a:p>
            <a:r>
              <a:rPr lang="en-GB" dirty="0"/>
              <a:t>Optionally, you can use the command line to generate the build files for whatever toolchain </a:t>
            </a:r>
            <a:r>
              <a:rPr lang="en-GB" dirty="0" err="1"/>
              <a:t>cmake</a:t>
            </a:r>
            <a:r>
              <a:rPr lang="en-GB" dirty="0"/>
              <a:t> detects on your system.</a:t>
            </a:r>
          </a:p>
          <a:p>
            <a:endParaRPr lang="en-GB" dirty="0"/>
          </a:p>
          <a:p>
            <a:r>
              <a:rPr lang="en-GB" dirty="0"/>
              <a:t>The command shown on the bottom of the slide should be run from the root folder of the Audio repository. The build files are placed in a folder called </a:t>
            </a:r>
            <a:r>
              <a:rPr lang="en-GB" b="1" dirty="0"/>
              <a:t>build</a:t>
            </a:r>
            <a:r>
              <a:rPr lang="en-GB" dirty="0"/>
              <a:t>.</a:t>
            </a:r>
          </a:p>
          <a:p>
            <a:endParaRPr lang="en-GB" dirty="0"/>
          </a:p>
          <a:p>
            <a:r>
              <a:rPr lang="en-GB" dirty="0"/>
              <a:t>Optionally, you can use the provided </a:t>
            </a:r>
            <a:r>
              <a:rPr lang="en-GB" b="1" dirty="0" err="1"/>
              <a:t>GeneratProjectFiles</a:t>
            </a:r>
            <a:r>
              <a:rPr lang="en-GB" dirty="0"/>
              <a:t> batch file in the project root to generate the Visual Studio solution and project files.</a:t>
            </a:r>
          </a:p>
        </p:txBody>
      </p:sp>
      <p:sp>
        <p:nvSpPr>
          <p:cNvPr id="4" name="Slide Number Placeholder 3"/>
          <p:cNvSpPr>
            <a:spLocks noGrp="1"/>
          </p:cNvSpPr>
          <p:nvPr>
            <p:ph type="sldNum" sz="quarter" idx="5"/>
          </p:nvPr>
        </p:nvSpPr>
        <p:spPr/>
        <p:txBody>
          <a:bodyPr/>
          <a:lstStyle/>
          <a:p>
            <a:fld id="{D6E02781-E0B5-4E84-9985-32569C4B0571}" type="slidenum">
              <a:rPr lang="en-GB" smtClean="0"/>
              <a:t>5</a:t>
            </a:fld>
            <a:endParaRPr lang="en-GB"/>
          </a:p>
        </p:txBody>
      </p:sp>
    </p:spTree>
    <p:extLst>
      <p:ext uri="{BB962C8B-B14F-4D97-AF65-F5344CB8AC3E}">
        <p14:creationId xmlns:p14="http://schemas.microsoft.com/office/powerpoint/2010/main" val="78420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actually build the library, open the generated Visual Studio solution file and select </a:t>
            </a:r>
            <a:r>
              <a:rPr lang="en-GB" b="1" dirty="0"/>
              <a:t>Build &gt; Build Solution </a:t>
            </a:r>
            <a:r>
              <a:rPr lang="en-GB" dirty="0"/>
              <a:t>from the main menu.</a:t>
            </a:r>
          </a:p>
          <a:p>
            <a:endParaRPr lang="en-GB" dirty="0"/>
          </a:p>
          <a:p>
            <a:r>
              <a:rPr lang="en-GB" dirty="0"/>
              <a:t>If everything goes okay, you should be able to run the </a:t>
            </a:r>
            <a:r>
              <a:rPr lang="en-GB" b="1" dirty="0"/>
              <a:t>example</a:t>
            </a:r>
            <a:r>
              <a:rPr lang="en-GB" b="0" dirty="0"/>
              <a:t> project in Visual Studio to test if it is working.</a:t>
            </a:r>
          </a:p>
          <a:p>
            <a:endParaRPr lang="en-GB" b="0" dirty="0"/>
          </a:p>
          <a:p>
            <a:r>
              <a:rPr lang="en-GB" b="0" dirty="0"/>
              <a:t>The library files should be placed in the </a:t>
            </a:r>
            <a:r>
              <a:rPr lang="en-GB" b="1" dirty="0"/>
              <a:t>lib</a:t>
            </a:r>
            <a:r>
              <a:rPr lang="en-GB" b="0" dirty="0"/>
              <a:t> folder and the binary files should be placed in the </a:t>
            </a:r>
            <a:r>
              <a:rPr lang="en-GB" b="1" dirty="0"/>
              <a:t>bin </a:t>
            </a:r>
            <a:r>
              <a:rPr lang="en-GB" b="0" dirty="0"/>
              <a:t>folder in the root of the repository.</a:t>
            </a:r>
          </a:p>
          <a:p>
            <a:endParaRPr lang="en-GB" b="0" dirty="0"/>
          </a:p>
          <a:p>
            <a:r>
              <a:rPr lang="en-GB" b="0" dirty="0"/>
              <a:t>You should be aware that the library files generated with your version of Visual Studio may not work with other versions of Visual Studio and should not be committed to version control.</a:t>
            </a:r>
            <a:endParaRPr lang="en-GB" b="1" dirty="0"/>
          </a:p>
        </p:txBody>
      </p:sp>
      <p:sp>
        <p:nvSpPr>
          <p:cNvPr id="4" name="Slide Number Placeholder 3"/>
          <p:cNvSpPr>
            <a:spLocks noGrp="1"/>
          </p:cNvSpPr>
          <p:nvPr>
            <p:ph type="sldNum" sz="quarter" idx="5"/>
          </p:nvPr>
        </p:nvSpPr>
        <p:spPr/>
        <p:txBody>
          <a:bodyPr/>
          <a:lstStyle/>
          <a:p>
            <a:fld id="{D6E02781-E0B5-4E84-9985-32569C4B0571}" type="slidenum">
              <a:rPr lang="en-GB" smtClean="0"/>
              <a:t>6</a:t>
            </a:fld>
            <a:endParaRPr lang="en-GB"/>
          </a:p>
        </p:txBody>
      </p:sp>
    </p:spTree>
    <p:extLst>
      <p:ext uri="{BB962C8B-B14F-4D97-AF65-F5344CB8AC3E}">
        <p14:creationId xmlns:p14="http://schemas.microsoft.com/office/powerpoint/2010/main" val="3351392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integrate the Audio library into your own project, copy the </a:t>
            </a:r>
            <a:r>
              <a:rPr lang="en-GB" b="1" dirty="0" err="1"/>
              <a:t>inc</a:t>
            </a:r>
            <a:r>
              <a:rPr lang="en-GB" dirty="0"/>
              <a:t> and </a:t>
            </a:r>
            <a:r>
              <a:rPr lang="en-GB" b="1" dirty="0"/>
              <a:t>lib</a:t>
            </a:r>
            <a:r>
              <a:rPr lang="en-GB" dirty="0"/>
              <a:t> folders to your project.</a:t>
            </a:r>
          </a:p>
          <a:p>
            <a:endParaRPr lang="en-GB" dirty="0"/>
          </a:p>
          <a:p>
            <a:r>
              <a:rPr lang="en-GB" dirty="0"/>
              <a:t>Generally, I keep external libraries in a folder called </a:t>
            </a:r>
            <a:r>
              <a:rPr lang="en-GB" b="1" dirty="0"/>
              <a:t>extern</a:t>
            </a:r>
            <a:r>
              <a:rPr lang="en-GB" dirty="0"/>
              <a:t> as shown in the screenshot on this slide.</a:t>
            </a:r>
          </a:p>
        </p:txBody>
      </p:sp>
      <p:sp>
        <p:nvSpPr>
          <p:cNvPr id="4" name="Slide Number Placeholder 3"/>
          <p:cNvSpPr>
            <a:spLocks noGrp="1"/>
          </p:cNvSpPr>
          <p:nvPr>
            <p:ph type="sldNum" sz="quarter" idx="5"/>
          </p:nvPr>
        </p:nvSpPr>
        <p:spPr/>
        <p:txBody>
          <a:bodyPr/>
          <a:lstStyle/>
          <a:p>
            <a:fld id="{D6E02781-E0B5-4E84-9985-32569C4B0571}" type="slidenum">
              <a:rPr lang="en-GB" smtClean="0"/>
              <a:t>7</a:t>
            </a:fld>
            <a:endParaRPr lang="en-GB"/>
          </a:p>
        </p:txBody>
      </p:sp>
    </p:spTree>
    <p:extLst>
      <p:ext uri="{BB962C8B-B14F-4D97-AF65-F5344CB8AC3E}">
        <p14:creationId xmlns:p14="http://schemas.microsoft.com/office/powerpoint/2010/main" val="274423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need to configure the compiler so it can find the header files for the Audio library.</a:t>
            </a:r>
          </a:p>
          <a:p>
            <a:endParaRPr lang="en-GB" dirty="0"/>
          </a:p>
          <a:p>
            <a:r>
              <a:rPr lang="en-GB" dirty="0"/>
              <a:t>Add the path to the </a:t>
            </a:r>
            <a:r>
              <a:rPr lang="en-GB" b="1" dirty="0" err="1"/>
              <a:t>inc</a:t>
            </a:r>
            <a:r>
              <a:rPr lang="en-GB" dirty="0"/>
              <a:t> folder you copied in the previous step to the </a:t>
            </a:r>
            <a:r>
              <a:rPr lang="en-GB" b="1" dirty="0"/>
              <a:t>Additional Include Directories</a:t>
            </a:r>
            <a:r>
              <a:rPr lang="en-GB" dirty="0"/>
              <a:t> in your project properties.</a:t>
            </a:r>
          </a:p>
          <a:p>
            <a:endParaRPr lang="en-GB" dirty="0"/>
          </a:p>
          <a:p>
            <a:endParaRPr lang="en-GB" dirty="0"/>
          </a:p>
        </p:txBody>
      </p:sp>
      <p:sp>
        <p:nvSpPr>
          <p:cNvPr id="4" name="Slide Number Placeholder 3"/>
          <p:cNvSpPr>
            <a:spLocks noGrp="1"/>
          </p:cNvSpPr>
          <p:nvPr>
            <p:ph type="sldNum" sz="quarter" idx="5"/>
          </p:nvPr>
        </p:nvSpPr>
        <p:spPr/>
        <p:txBody>
          <a:bodyPr/>
          <a:lstStyle/>
          <a:p>
            <a:fld id="{D6E02781-E0B5-4E84-9985-32569C4B0571}" type="slidenum">
              <a:rPr lang="en-GB" smtClean="0"/>
              <a:t>8</a:t>
            </a:fld>
            <a:endParaRPr lang="en-GB"/>
          </a:p>
        </p:txBody>
      </p:sp>
    </p:spTree>
    <p:extLst>
      <p:ext uri="{BB962C8B-B14F-4D97-AF65-F5344CB8AC3E}">
        <p14:creationId xmlns:p14="http://schemas.microsoft.com/office/powerpoint/2010/main" val="4043573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also need to tell the linker where to find the </a:t>
            </a:r>
            <a:r>
              <a:rPr lang="en-GB" b="1" dirty="0"/>
              <a:t>Audio.lib</a:t>
            </a:r>
            <a:r>
              <a:rPr lang="en-GB" dirty="0"/>
              <a:t> file.</a:t>
            </a:r>
          </a:p>
          <a:p>
            <a:endParaRPr lang="en-GB" dirty="0"/>
          </a:p>
          <a:p>
            <a:r>
              <a:rPr lang="en-GB" dirty="0"/>
              <a:t>Add the location of the library folder you copied in the previous step to the </a:t>
            </a:r>
            <a:r>
              <a:rPr lang="en-GB" b="1" dirty="0"/>
              <a:t>Additional Library Directories</a:t>
            </a:r>
            <a:r>
              <a:rPr lang="en-GB" dirty="0"/>
              <a:t> setting in project’s property settings.</a:t>
            </a:r>
          </a:p>
          <a:p>
            <a:endParaRPr lang="en-GB" dirty="0"/>
          </a:p>
          <a:p>
            <a:r>
              <a:rPr lang="en-GB" dirty="0"/>
              <a:t>The value of the </a:t>
            </a:r>
            <a:r>
              <a:rPr lang="en-GB" b="1" dirty="0"/>
              <a:t>$(Configuration)</a:t>
            </a:r>
            <a:r>
              <a:rPr lang="en-GB" dirty="0"/>
              <a:t> variable in the path will resolve to Debug when compiling in debug mode and Release when compiling in release mode.</a:t>
            </a:r>
          </a:p>
        </p:txBody>
      </p:sp>
      <p:sp>
        <p:nvSpPr>
          <p:cNvPr id="4" name="Slide Number Placeholder 3"/>
          <p:cNvSpPr>
            <a:spLocks noGrp="1"/>
          </p:cNvSpPr>
          <p:nvPr>
            <p:ph type="sldNum" sz="quarter" idx="5"/>
          </p:nvPr>
        </p:nvSpPr>
        <p:spPr/>
        <p:txBody>
          <a:bodyPr/>
          <a:lstStyle/>
          <a:p>
            <a:fld id="{D6E02781-E0B5-4E84-9985-32569C4B0571}" type="slidenum">
              <a:rPr lang="en-GB" smtClean="0"/>
              <a:t>9</a:t>
            </a:fld>
            <a:endParaRPr lang="en-GB"/>
          </a:p>
        </p:txBody>
      </p:sp>
    </p:spTree>
    <p:extLst>
      <p:ext uri="{BB962C8B-B14F-4D97-AF65-F5344CB8AC3E}">
        <p14:creationId xmlns:p14="http://schemas.microsoft.com/office/powerpoint/2010/main" val="365388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deo Thumbnai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AF9A5C-A04C-8287-5DA1-64B965BB9192}"/>
              </a:ext>
            </a:extLst>
          </p:cNvPr>
          <p:cNvSpPr/>
          <p:nvPr userDrawn="1"/>
        </p:nvSpPr>
        <p:spPr>
          <a:xfrm>
            <a:off x="0" y="959667"/>
            <a:ext cx="11353800" cy="4101220"/>
          </a:xfrm>
          <a:prstGeom prst="rect">
            <a:avLst/>
          </a:prstGeom>
          <a:solidFill>
            <a:srgbClr val="7F7F7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E409CF-45C4-24E9-BA73-22E7923EB551}"/>
              </a:ext>
            </a:extLst>
          </p:cNvPr>
          <p:cNvSpPr>
            <a:spLocks noGrp="1"/>
          </p:cNvSpPr>
          <p:nvPr>
            <p:ph type="title" hasCustomPrompt="1"/>
          </p:nvPr>
        </p:nvSpPr>
        <p:spPr>
          <a:xfrm>
            <a:off x="699977" y="1684714"/>
            <a:ext cx="10515600" cy="1325563"/>
          </a:xfrm>
        </p:spPr>
        <p:txBody>
          <a:bodyPr>
            <a:noAutofit/>
          </a:bodyPr>
          <a:lstStyle>
            <a:lvl1pPr>
              <a:defRPr sz="7200"/>
            </a:lvl1pPr>
          </a:lstStyle>
          <a:p>
            <a:r>
              <a:rPr lang="en-US" dirty="0"/>
              <a:t>Title</a:t>
            </a:r>
            <a:endParaRPr lang="en-GB" dirty="0"/>
          </a:p>
        </p:txBody>
      </p:sp>
      <p:sp>
        <p:nvSpPr>
          <p:cNvPr id="3" name="Title 1">
            <a:extLst>
              <a:ext uri="{FF2B5EF4-FFF2-40B4-BE49-F238E27FC236}">
                <a16:creationId xmlns:a16="http://schemas.microsoft.com/office/drawing/2014/main" id="{25B25456-6F4D-6A1E-8358-4D06D4315C7C}"/>
              </a:ext>
            </a:extLst>
          </p:cNvPr>
          <p:cNvSpPr txBox="1">
            <a:spLocks/>
          </p:cNvSpPr>
          <p:nvPr userDrawn="1"/>
        </p:nvSpPr>
        <p:spPr>
          <a:xfrm>
            <a:off x="838200" y="3004961"/>
            <a:ext cx="10515600" cy="20559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i="1" u="none" kern="1200">
                <a:solidFill>
                  <a:schemeClr val="tx1">
                    <a:lumMod val="85000"/>
                    <a:lumOff val="15000"/>
                  </a:schemeClr>
                </a:solidFill>
                <a:latin typeface="+mj-lt"/>
                <a:ea typeface="+mj-ea"/>
                <a:cs typeface="+mj-cs"/>
              </a:defRPr>
            </a:lvl1pPr>
          </a:lstStyle>
          <a:p>
            <a:r>
              <a:rPr lang="en-US" sz="6000" dirty="0"/>
              <a:t>Subtitle</a:t>
            </a:r>
            <a:endParaRPr lang="en-GB" sz="6000" dirty="0"/>
          </a:p>
        </p:txBody>
      </p:sp>
    </p:spTree>
    <p:extLst>
      <p:ext uri="{BB962C8B-B14F-4D97-AF65-F5344CB8AC3E}">
        <p14:creationId xmlns:p14="http://schemas.microsoft.com/office/powerpoint/2010/main" val="2813684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E44A5-CD67-68F2-2A49-2BB02D7E1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dirty="0"/>
          </a:p>
        </p:txBody>
      </p:sp>
      <p:sp>
        <p:nvSpPr>
          <p:cNvPr id="3" name="Picture Placeholder 2">
            <a:extLst>
              <a:ext uri="{FF2B5EF4-FFF2-40B4-BE49-F238E27FC236}">
                <a16:creationId xmlns:a16="http://schemas.microsoft.com/office/drawing/2014/main" id="{D9F2CEBE-C7B1-CB4A-04D0-30F18731FA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9FD1E3A4-2D6C-A7B2-BECD-4934FB38A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812C778-C140-BF69-CA26-55032F39D9AA}"/>
              </a:ext>
            </a:extLst>
          </p:cNvPr>
          <p:cNvSpPr>
            <a:spLocks noGrp="1"/>
          </p:cNvSpPr>
          <p:nvPr>
            <p:ph type="sldNum" sz="quarter" idx="12"/>
          </p:nvPr>
        </p:nvSpPr>
        <p:spPr>
          <a:xfrm>
            <a:off x="838200" y="6334919"/>
            <a:ext cx="833582" cy="365125"/>
          </a:xfrm>
          <a:prstGeom prst="rect">
            <a:avLst/>
          </a:prstGeom>
        </p:spPr>
        <p:txBody>
          <a:bodyPr/>
          <a:lstStyle/>
          <a:p>
            <a:fld id="{793F46B2-7170-4B17-9F83-146AB15C2963}" type="slidenum">
              <a:rPr lang="en-GB" smtClean="0"/>
              <a:t>‹#›</a:t>
            </a:fld>
            <a:endParaRPr lang="en-GB"/>
          </a:p>
        </p:txBody>
      </p:sp>
      <p:cxnSp>
        <p:nvCxnSpPr>
          <p:cNvPr id="10" name="Seperator">
            <a:extLst>
              <a:ext uri="{FF2B5EF4-FFF2-40B4-BE49-F238E27FC236}">
                <a16:creationId xmlns:a16="http://schemas.microsoft.com/office/drawing/2014/main" id="{1C87956E-F2AA-0078-778A-4E540280AA97}"/>
              </a:ext>
            </a:extLst>
          </p:cNvPr>
          <p:cNvCxnSpPr>
            <a:cxnSpLocks/>
          </p:cNvCxnSpPr>
          <p:nvPr userDrawn="1"/>
        </p:nvCxnSpPr>
        <p:spPr>
          <a:xfrm>
            <a:off x="838200" y="2057400"/>
            <a:ext cx="3933825" cy="0"/>
          </a:xfrm>
          <a:prstGeom prst="line">
            <a:avLst/>
          </a:prstGeom>
          <a:ln w="41275" cmpd="sng">
            <a:gradFill>
              <a:gsLst>
                <a:gs pos="0">
                  <a:srgbClr val="FF0000"/>
                </a:gs>
                <a:gs pos="40000">
                  <a:srgbClr val="FF0000">
                    <a:lumMod val="50000"/>
                  </a:srgbClr>
                </a:gs>
                <a:gs pos="100000">
                  <a:srgbClr val="FF0000">
                    <a:lumMod val="0"/>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636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DFE511-8E2A-F729-F94F-272E36FA8D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8" name="Title 7">
            <a:extLst>
              <a:ext uri="{FF2B5EF4-FFF2-40B4-BE49-F238E27FC236}">
                <a16:creationId xmlns:a16="http://schemas.microsoft.com/office/drawing/2014/main" id="{3B0AF377-2781-C58E-200C-CCD5A326025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86187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5902-2359-4B56-D7E9-2D14F67BFC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AB6F7DB-0186-A953-E545-43E70B1070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4B34A430-503D-85FF-D5CB-71A2998C9D18}"/>
              </a:ext>
            </a:extLst>
          </p:cNvPr>
          <p:cNvSpPr>
            <a:spLocks noGrp="1"/>
          </p:cNvSpPr>
          <p:nvPr>
            <p:ph type="sldNum" sz="quarter" idx="12"/>
          </p:nvPr>
        </p:nvSpPr>
        <p:spPr>
          <a:xfrm>
            <a:off x="838200" y="6334919"/>
            <a:ext cx="833582" cy="365125"/>
          </a:xfrm>
          <a:prstGeom prst="rect">
            <a:avLst/>
          </a:prstGeom>
        </p:spPr>
        <p:txBody>
          <a:bodyPr/>
          <a:lstStyle/>
          <a:p>
            <a:fld id="{793F46B2-7170-4B17-9F83-146AB15C2963}" type="slidenum">
              <a:rPr lang="en-GB" smtClean="0"/>
              <a:t>‹#›</a:t>
            </a:fld>
            <a:endParaRPr lang="en-GB"/>
          </a:p>
        </p:txBody>
      </p:sp>
    </p:spTree>
    <p:extLst>
      <p:ext uri="{BB962C8B-B14F-4D97-AF65-F5344CB8AC3E}">
        <p14:creationId xmlns:p14="http://schemas.microsoft.com/office/powerpoint/2010/main" val="2926357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0769-165E-8FFF-6135-EE434B0C0BCC}"/>
              </a:ext>
            </a:extLst>
          </p:cNvPr>
          <p:cNvSpPr>
            <a:spLocks noGrp="1"/>
          </p:cNvSpPr>
          <p:nvPr>
            <p:ph type="title"/>
          </p:nvPr>
        </p:nvSpPr>
        <p:spPr/>
        <p:txBody>
          <a:bodyPr/>
          <a:lstStyle>
            <a:lvl1pPr>
              <a:defRPr b="1" i="1"/>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1838F3AA-F04E-52E7-6A08-BC253C661F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539BCDFB-278C-C74D-FCBD-BABD0A9CED57}"/>
              </a:ext>
            </a:extLst>
          </p:cNvPr>
          <p:cNvSpPr>
            <a:spLocks noGrp="1"/>
          </p:cNvSpPr>
          <p:nvPr>
            <p:ph type="sldNum" sz="quarter" idx="12"/>
          </p:nvPr>
        </p:nvSpPr>
        <p:spPr>
          <a:xfrm>
            <a:off x="838200" y="6334919"/>
            <a:ext cx="833582" cy="365125"/>
          </a:xfrm>
          <a:prstGeom prst="rect">
            <a:avLst/>
          </a:prstGeom>
        </p:spPr>
        <p:txBody>
          <a:bodyPr/>
          <a:lstStyle/>
          <a:p>
            <a:fld id="{793F46B2-7170-4B17-9F83-146AB15C2963}" type="slidenum">
              <a:rPr lang="en-GB" smtClean="0"/>
              <a:t>‹#›</a:t>
            </a:fld>
            <a:endParaRPr lang="en-GB"/>
          </a:p>
        </p:txBody>
      </p:sp>
      <p:cxnSp>
        <p:nvCxnSpPr>
          <p:cNvPr id="8" name="Seperator">
            <a:extLst>
              <a:ext uri="{FF2B5EF4-FFF2-40B4-BE49-F238E27FC236}">
                <a16:creationId xmlns:a16="http://schemas.microsoft.com/office/drawing/2014/main" id="{FD81168B-EF99-1693-9859-02BE480B8CCD}"/>
              </a:ext>
            </a:extLst>
          </p:cNvPr>
          <p:cNvCxnSpPr>
            <a:cxnSpLocks/>
          </p:cNvCxnSpPr>
          <p:nvPr userDrawn="1"/>
        </p:nvCxnSpPr>
        <p:spPr>
          <a:xfrm>
            <a:off x="838200" y="1714500"/>
            <a:ext cx="11353800" cy="0"/>
          </a:xfrm>
          <a:prstGeom prst="line">
            <a:avLst/>
          </a:prstGeom>
          <a:ln w="41275" cmpd="sng">
            <a:gradFill>
              <a:gsLst>
                <a:gs pos="0">
                  <a:srgbClr val="FF0000"/>
                </a:gs>
                <a:gs pos="40000">
                  <a:srgbClr val="FF0000">
                    <a:lumMod val="50000"/>
                  </a:srgbClr>
                </a:gs>
                <a:gs pos="100000">
                  <a:srgbClr val="FF0000">
                    <a:lumMod val="0"/>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227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2522-286D-FADA-D9D9-46EB84971FA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607DEF4-1CD7-C3B8-4A05-0B4512B8FE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709DED7-F886-8EFC-01ED-250BDA303E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a:extLst>
              <a:ext uri="{FF2B5EF4-FFF2-40B4-BE49-F238E27FC236}">
                <a16:creationId xmlns:a16="http://schemas.microsoft.com/office/drawing/2014/main" id="{069F2D86-F102-D3CE-CE6E-71351863623E}"/>
              </a:ext>
            </a:extLst>
          </p:cNvPr>
          <p:cNvSpPr>
            <a:spLocks noGrp="1"/>
          </p:cNvSpPr>
          <p:nvPr>
            <p:ph type="sldNum" sz="quarter" idx="12"/>
          </p:nvPr>
        </p:nvSpPr>
        <p:spPr>
          <a:xfrm>
            <a:off x="838200" y="6334919"/>
            <a:ext cx="833582" cy="365125"/>
          </a:xfrm>
          <a:prstGeom prst="rect">
            <a:avLst/>
          </a:prstGeom>
        </p:spPr>
        <p:txBody>
          <a:bodyPr/>
          <a:lstStyle/>
          <a:p>
            <a:fld id="{793F46B2-7170-4B17-9F83-146AB15C2963}" type="slidenum">
              <a:rPr lang="en-GB" smtClean="0"/>
              <a:t>‹#›</a:t>
            </a:fld>
            <a:endParaRPr lang="en-GB"/>
          </a:p>
        </p:txBody>
      </p:sp>
      <p:cxnSp>
        <p:nvCxnSpPr>
          <p:cNvPr id="9" name="Seperator">
            <a:extLst>
              <a:ext uri="{FF2B5EF4-FFF2-40B4-BE49-F238E27FC236}">
                <a16:creationId xmlns:a16="http://schemas.microsoft.com/office/drawing/2014/main" id="{1598BBA4-79D5-4794-5730-CE7D23FE9D83}"/>
              </a:ext>
            </a:extLst>
          </p:cNvPr>
          <p:cNvCxnSpPr>
            <a:cxnSpLocks/>
          </p:cNvCxnSpPr>
          <p:nvPr userDrawn="1"/>
        </p:nvCxnSpPr>
        <p:spPr>
          <a:xfrm>
            <a:off x="838200" y="1714500"/>
            <a:ext cx="11353800" cy="0"/>
          </a:xfrm>
          <a:prstGeom prst="line">
            <a:avLst/>
          </a:prstGeom>
          <a:ln w="41275" cmpd="sng">
            <a:gradFill>
              <a:gsLst>
                <a:gs pos="0">
                  <a:srgbClr val="FF0000"/>
                </a:gs>
                <a:gs pos="40000">
                  <a:srgbClr val="FF0000">
                    <a:lumMod val="50000"/>
                  </a:srgbClr>
                </a:gs>
                <a:gs pos="100000">
                  <a:srgbClr val="FF0000">
                    <a:lumMod val="0"/>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22184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4BEB-4B88-77C4-6D68-3870CE9AC3F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0BF1A5-1176-0BBC-4C60-1745D7FDF8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A1051B-35D9-7591-0F1B-298C388BF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23241D2-504F-4E80-0232-02DF3090B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B1059A-AB36-55D0-DA94-4C5111AAC9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579833D0-9EB9-7383-268D-2CE082C97DCC}"/>
              </a:ext>
            </a:extLst>
          </p:cNvPr>
          <p:cNvSpPr>
            <a:spLocks noGrp="1"/>
          </p:cNvSpPr>
          <p:nvPr>
            <p:ph type="sldNum" sz="quarter" idx="12"/>
          </p:nvPr>
        </p:nvSpPr>
        <p:spPr>
          <a:xfrm>
            <a:off x="838200" y="6334919"/>
            <a:ext cx="833582" cy="365125"/>
          </a:xfrm>
          <a:prstGeom prst="rect">
            <a:avLst/>
          </a:prstGeom>
        </p:spPr>
        <p:txBody>
          <a:bodyPr/>
          <a:lstStyle/>
          <a:p>
            <a:fld id="{793F46B2-7170-4B17-9F83-146AB15C2963}" type="slidenum">
              <a:rPr lang="en-GB" smtClean="0"/>
              <a:t>‹#›</a:t>
            </a:fld>
            <a:endParaRPr lang="en-GB"/>
          </a:p>
        </p:txBody>
      </p:sp>
      <p:cxnSp>
        <p:nvCxnSpPr>
          <p:cNvPr id="12" name="Seperator">
            <a:extLst>
              <a:ext uri="{FF2B5EF4-FFF2-40B4-BE49-F238E27FC236}">
                <a16:creationId xmlns:a16="http://schemas.microsoft.com/office/drawing/2014/main" id="{C91C0937-366D-7D79-531F-19E603FDBD4C}"/>
              </a:ext>
            </a:extLst>
          </p:cNvPr>
          <p:cNvCxnSpPr>
            <a:cxnSpLocks/>
          </p:cNvCxnSpPr>
          <p:nvPr userDrawn="1"/>
        </p:nvCxnSpPr>
        <p:spPr>
          <a:xfrm>
            <a:off x="838200" y="1714500"/>
            <a:ext cx="11353800" cy="0"/>
          </a:xfrm>
          <a:prstGeom prst="line">
            <a:avLst/>
          </a:prstGeom>
          <a:ln w="41275" cmpd="sng">
            <a:gradFill>
              <a:gsLst>
                <a:gs pos="0">
                  <a:srgbClr val="FF0000"/>
                </a:gs>
                <a:gs pos="40000">
                  <a:srgbClr val="FF0000">
                    <a:lumMod val="50000"/>
                  </a:srgbClr>
                </a:gs>
                <a:gs pos="100000">
                  <a:srgbClr val="FF0000">
                    <a:lumMod val="0"/>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44881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4CBFF-AACF-4505-FA0E-5FA1681619E4}"/>
              </a:ext>
            </a:extLst>
          </p:cNvPr>
          <p:cNvSpPr>
            <a:spLocks noGrp="1"/>
          </p:cNvSpPr>
          <p:nvPr>
            <p:ph type="title"/>
          </p:nvPr>
        </p:nvSpPr>
        <p:spPr/>
        <p:txBody>
          <a:body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66BF6906-3FD3-9560-5201-B71A58A0D05C}"/>
              </a:ext>
            </a:extLst>
          </p:cNvPr>
          <p:cNvSpPr>
            <a:spLocks noGrp="1"/>
          </p:cNvSpPr>
          <p:nvPr>
            <p:ph type="sldNum" sz="quarter" idx="12"/>
          </p:nvPr>
        </p:nvSpPr>
        <p:spPr>
          <a:xfrm>
            <a:off x="838200" y="6334919"/>
            <a:ext cx="833582" cy="365125"/>
          </a:xfrm>
          <a:prstGeom prst="rect">
            <a:avLst/>
          </a:prstGeom>
        </p:spPr>
        <p:txBody>
          <a:bodyPr/>
          <a:lstStyle/>
          <a:p>
            <a:fld id="{793F46B2-7170-4B17-9F83-146AB15C2963}" type="slidenum">
              <a:rPr lang="en-GB" smtClean="0"/>
              <a:t>‹#›</a:t>
            </a:fld>
            <a:endParaRPr lang="en-GB"/>
          </a:p>
        </p:txBody>
      </p:sp>
      <p:cxnSp>
        <p:nvCxnSpPr>
          <p:cNvPr id="8" name="Seperator">
            <a:extLst>
              <a:ext uri="{FF2B5EF4-FFF2-40B4-BE49-F238E27FC236}">
                <a16:creationId xmlns:a16="http://schemas.microsoft.com/office/drawing/2014/main" id="{23F0800D-96BB-47B8-2051-81D134B7BB62}"/>
              </a:ext>
            </a:extLst>
          </p:cNvPr>
          <p:cNvCxnSpPr>
            <a:cxnSpLocks/>
          </p:cNvCxnSpPr>
          <p:nvPr userDrawn="1"/>
        </p:nvCxnSpPr>
        <p:spPr>
          <a:xfrm>
            <a:off x="838200" y="1714500"/>
            <a:ext cx="11353800" cy="0"/>
          </a:xfrm>
          <a:prstGeom prst="line">
            <a:avLst/>
          </a:prstGeom>
          <a:ln w="41275" cmpd="sng">
            <a:gradFill>
              <a:gsLst>
                <a:gs pos="0">
                  <a:srgbClr val="FF0000"/>
                </a:gs>
                <a:gs pos="40000">
                  <a:srgbClr val="FF0000">
                    <a:lumMod val="50000"/>
                  </a:srgbClr>
                </a:gs>
                <a:gs pos="100000">
                  <a:srgbClr val="FF0000">
                    <a:lumMod val="0"/>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96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40251B-35A5-396F-CE69-8A58DADBEAE9}"/>
              </a:ext>
            </a:extLst>
          </p:cNvPr>
          <p:cNvSpPr>
            <a:spLocks noGrp="1"/>
          </p:cNvSpPr>
          <p:nvPr>
            <p:ph type="sldNum" sz="quarter" idx="12"/>
          </p:nvPr>
        </p:nvSpPr>
        <p:spPr>
          <a:xfrm>
            <a:off x="838200" y="6334919"/>
            <a:ext cx="833582" cy="365125"/>
          </a:xfrm>
          <a:prstGeom prst="rect">
            <a:avLst/>
          </a:prstGeom>
        </p:spPr>
        <p:txBody>
          <a:bodyPr/>
          <a:lstStyle/>
          <a:p>
            <a:fld id="{793F46B2-7170-4B17-9F83-146AB15C2963}" type="slidenum">
              <a:rPr lang="en-GB" smtClean="0"/>
              <a:t>‹#›</a:t>
            </a:fld>
            <a:endParaRPr lang="en-GB"/>
          </a:p>
        </p:txBody>
      </p:sp>
    </p:spTree>
    <p:extLst>
      <p:ext uri="{BB962C8B-B14F-4D97-AF65-F5344CB8AC3E}">
        <p14:creationId xmlns:p14="http://schemas.microsoft.com/office/powerpoint/2010/main" val="3025862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60C0-7009-41DC-AF7A-04A72A526B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402FE4F-02DC-CE3D-8B1B-0F12EDA7B2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996FA84-D09B-3836-90BA-CC23F67579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6D25BC2-9E6B-712C-5AC8-20D87CD24A6C}"/>
              </a:ext>
            </a:extLst>
          </p:cNvPr>
          <p:cNvSpPr>
            <a:spLocks noGrp="1"/>
          </p:cNvSpPr>
          <p:nvPr>
            <p:ph type="sldNum" sz="quarter" idx="12"/>
          </p:nvPr>
        </p:nvSpPr>
        <p:spPr>
          <a:xfrm>
            <a:off x="838200" y="6334919"/>
            <a:ext cx="833582" cy="365125"/>
          </a:xfrm>
          <a:prstGeom prst="rect">
            <a:avLst/>
          </a:prstGeom>
        </p:spPr>
        <p:txBody>
          <a:bodyPr/>
          <a:lstStyle/>
          <a:p>
            <a:fld id="{793F46B2-7170-4B17-9F83-146AB15C2963}" type="slidenum">
              <a:rPr lang="en-GB" smtClean="0"/>
              <a:t>‹#›</a:t>
            </a:fld>
            <a:endParaRPr lang="en-GB"/>
          </a:p>
        </p:txBody>
      </p:sp>
      <p:cxnSp>
        <p:nvCxnSpPr>
          <p:cNvPr id="10" name="Seperator">
            <a:extLst>
              <a:ext uri="{FF2B5EF4-FFF2-40B4-BE49-F238E27FC236}">
                <a16:creationId xmlns:a16="http://schemas.microsoft.com/office/drawing/2014/main" id="{F21694F1-307B-4D9B-7C23-F8D3937A8A2D}"/>
              </a:ext>
            </a:extLst>
          </p:cNvPr>
          <p:cNvCxnSpPr>
            <a:cxnSpLocks/>
          </p:cNvCxnSpPr>
          <p:nvPr userDrawn="1"/>
        </p:nvCxnSpPr>
        <p:spPr>
          <a:xfrm>
            <a:off x="838200" y="2057400"/>
            <a:ext cx="3933825" cy="0"/>
          </a:xfrm>
          <a:prstGeom prst="line">
            <a:avLst/>
          </a:prstGeom>
          <a:ln w="41275" cmpd="sng">
            <a:gradFill>
              <a:gsLst>
                <a:gs pos="0">
                  <a:srgbClr val="FF0000"/>
                </a:gs>
                <a:gs pos="40000">
                  <a:srgbClr val="FF0000">
                    <a:lumMod val="50000"/>
                  </a:srgbClr>
                </a:gs>
                <a:gs pos="100000">
                  <a:srgbClr val="FF0000">
                    <a:lumMod val="0"/>
                    <a:alpha val="0"/>
                  </a:srgb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95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0" name="Picture 9" descr="Shape, rectangle&#10;&#10;Description automatically generated">
            <a:extLst>
              <a:ext uri="{FF2B5EF4-FFF2-40B4-BE49-F238E27FC236}">
                <a16:creationId xmlns:a16="http://schemas.microsoft.com/office/drawing/2014/main" id="{D11808D5-7CAB-3705-7750-A37DFAA3D8D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E40E796D-10A2-D548-A4F6-40879555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1CDE2A43-05DC-8281-FEF6-64EDD4E929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3" name="Picture 12">
            <a:extLst>
              <a:ext uri="{FF2B5EF4-FFF2-40B4-BE49-F238E27FC236}">
                <a16:creationId xmlns:a16="http://schemas.microsoft.com/office/drawing/2014/main" id="{A036B2E9-BC7A-9FAD-907C-C7BF839027E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403110" y="6423254"/>
            <a:ext cx="4950690" cy="276790"/>
          </a:xfrm>
          <a:prstGeom prst="rect">
            <a:avLst/>
          </a:prstGeom>
        </p:spPr>
      </p:pic>
    </p:spTree>
    <p:extLst>
      <p:ext uri="{BB962C8B-B14F-4D97-AF65-F5344CB8AC3E}">
        <p14:creationId xmlns:p14="http://schemas.microsoft.com/office/powerpoint/2010/main" val="20754469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1" r:id="rId3"/>
    <p:sldLayoutId id="2147483650" r:id="rId4"/>
    <p:sldLayoutId id="2147483652" r:id="rId5"/>
    <p:sldLayoutId id="2147483653" r:id="rId6"/>
    <p:sldLayoutId id="2147483654" r:id="rId7"/>
    <p:sldLayoutId id="2147483655" r:id="rId8"/>
    <p:sldLayoutId id="2147483656" r:id="rId9"/>
    <p:sldLayoutId id="2147483657" r:id="rId10"/>
  </p:sldLayoutIdLst>
  <p:txStyles>
    <p:titleStyle>
      <a:lvl1pPr algn="l" defTabSz="914400" rtl="0" eaLnBrk="1" latinLnBrk="0" hangingPunct="1">
        <a:lnSpc>
          <a:spcPct val="90000"/>
        </a:lnSpc>
        <a:spcBef>
          <a:spcPct val="0"/>
        </a:spcBef>
        <a:buNone/>
        <a:defRPr sz="4400" b="1" i="1" u="none"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userDrawn="1">
          <p15:clr>
            <a:srgbClr val="F26B43"/>
          </p15:clr>
        </p15:guide>
        <p15:guide id="2" pos="528" userDrawn="1">
          <p15:clr>
            <a:srgbClr val="F26B43"/>
          </p15:clr>
        </p15:guide>
        <p15:guide id="3" pos="7152"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hyperlink" Target="https://github.com/jpvanoosten/Audio"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1.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hyperlink" Target="https://discord.gg/gsxxaxc" TargetMode="External"/><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3.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hyperlink" Target="https://1000logos.net/github-logo/" TargetMode="External"/><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9E6D-85C8-B2D5-DF52-548BFF65123B}"/>
              </a:ext>
            </a:extLst>
          </p:cNvPr>
          <p:cNvSpPr>
            <a:spLocks noGrp="1"/>
          </p:cNvSpPr>
          <p:nvPr>
            <p:ph type="ctrTitle"/>
          </p:nvPr>
        </p:nvSpPr>
        <p:spPr>
          <a:xfrm>
            <a:off x="1524000" y="1122363"/>
            <a:ext cx="9144000" cy="2387600"/>
          </a:xfrm>
        </p:spPr>
        <p:txBody>
          <a:bodyPr/>
          <a:lstStyle/>
          <a:p>
            <a:r>
              <a:rPr lang="en-GB" dirty="0"/>
              <a:t>Audio Library</a:t>
            </a:r>
          </a:p>
        </p:txBody>
      </p:sp>
      <p:sp>
        <p:nvSpPr>
          <p:cNvPr id="5" name="Subtitle 4">
            <a:extLst>
              <a:ext uri="{FF2B5EF4-FFF2-40B4-BE49-F238E27FC236}">
                <a16:creationId xmlns:a16="http://schemas.microsoft.com/office/drawing/2014/main" id="{C144E9C0-67C8-0B20-DFED-5E3C06CBE346}"/>
              </a:ext>
            </a:extLst>
          </p:cNvPr>
          <p:cNvSpPr>
            <a:spLocks noGrp="1"/>
          </p:cNvSpPr>
          <p:nvPr>
            <p:ph type="subTitle" idx="1"/>
          </p:nvPr>
        </p:nvSpPr>
        <p:spPr/>
        <p:txBody>
          <a:bodyPr/>
          <a:lstStyle/>
          <a:p>
            <a:r>
              <a:rPr lang="en-GB" dirty="0">
                <a:hlinkClick r:id="rId5"/>
              </a:rPr>
              <a:t>https://github.com/jpvanoosten/Audio</a:t>
            </a:r>
            <a:endParaRPr lang="en-GB" dirty="0"/>
          </a:p>
        </p:txBody>
      </p:sp>
      <p:pic>
        <p:nvPicPr>
          <p:cNvPr id="9" name="Picture 8" descr="A red circle with white text&#10;&#10;Description automatically generated with medium confidence">
            <a:extLst>
              <a:ext uri="{FF2B5EF4-FFF2-40B4-BE49-F238E27FC236}">
                <a16:creationId xmlns:a16="http://schemas.microsoft.com/office/drawing/2014/main" id="{D06BEC11-021D-26F1-8774-665952C93E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8341" y="223299"/>
            <a:ext cx="2753802" cy="2753802"/>
          </a:xfrm>
          <a:prstGeom prst="rect">
            <a:avLst/>
          </a:prstGeom>
        </p:spPr>
      </p:pic>
      <p:pic>
        <p:nvPicPr>
          <p:cNvPr id="3" name="Intro">
            <a:hlinkClick r:id="" action="ppaction://media"/>
            <a:extLst>
              <a:ext uri="{FF2B5EF4-FFF2-40B4-BE49-F238E27FC236}">
                <a16:creationId xmlns:a16="http://schemas.microsoft.com/office/drawing/2014/main" id="{09C49D37-1BE3-BD84-2C26-969B36474889}"/>
              </a:ext>
            </a:extLst>
          </p:cNvPr>
          <p:cNvPicPr>
            <a:picLocks noChangeAspect="1"/>
          </p:cNvPicPr>
          <p:nvPr>
            <a:audioFile r:link="rId1"/>
            <p:extLst>
              <p:ext uri="{DAA4B4D4-6D71-4841-9C94-3DE7FCFB9230}">
                <p14:media xmlns:p14="http://schemas.microsoft.com/office/powerpoint/2010/main" r:embed="rId2">
                  <p14:trim st="1092"/>
                </p14:media>
              </p:ext>
            </p:extLst>
          </p:nvPr>
        </p:nvPicPr>
        <p:blipFill>
          <a:blip r:embed="rId7"/>
          <a:stretch>
            <a:fillRect/>
          </a:stretch>
        </p:blipFill>
        <p:spPr>
          <a:xfrm>
            <a:off x="11537343" y="0"/>
            <a:ext cx="609600" cy="609600"/>
          </a:xfrm>
          <a:prstGeom prst="rect">
            <a:avLst/>
          </a:prstGeom>
        </p:spPr>
      </p:pic>
    </p:spTree>
    <p:extLst>
      <p:ext uri="{BB962C8B-B14F-4D97-AF65-F5344CB8AC3E}">
        <p14:creationId xmlns:p14="http://schemas.microsoft.com/office/powerpoint/2010/main" val="2221367910"/>
      </p:ext>
    </p:extLst>
  </p:cSld>
  <p:clrMapOvr>
    <a:masterClrMapping/>
  </p:clrMapOvr>
  <mc:AlternateContent xmlns:mc="http://schemas.openxmlformats.org/markup-compatibility/2006">
    <mc:Choice xmlns:p14="http://schemas.microsoft.com/office/powerpoint/2010/main" Requires="p14">
      <p:transition spd="slow" p14:dur="2000" advTm="7672"/>
    </mc:Choice>
    <mc:Fallback>
      <p:transition spd="slow" advTm="7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0EB96-AC5A-0688-AD0A-CF81E39B8243}"/>
              </a:ext>
            </a:extLst>
          </p:cNvPr>
          <p:cNvSpPr>
            <a:spLocks noGrp="1"/>
          </p:cNvSpPr>
          <p:nvPr>
            <p:ph type="title"/>
          </p:nvPr>
        </p:nvSpPr>
        <p:spPr/>
        <p:txBody>
          <a:bodyPr/>
          <a:lstStyle/>
          <a:p>
            <a:r>
              <a:rPr lang="en-GB" dirty="0"/>
              <a:t>Configure Linker (2)</a:t>
            </a:r>
          </a:p>
        </p:txBody>
      </p:sp>
      <p:sp>
        <p:nvSpPr>
          <p:cNvPr id="3" name="Content Placeholder 2">
            <a:extLst>
              <a:ext uri="{FF2B5EF4-FFF2-40B4-BE49-F238E27FC236}">
                <a16:creationId xmlns:a16="http://schemas.microsoft.com/office/drawing/2014/main" id="{7190EA34-CF6E-4A9C-D0A4-E5C4CCA60A82}"/>
              </a:ext>
            </a:extLst>
          </p:cNvPr>
          <p:cNvSpPr>
            <a:spLocks noGrp="1"/>
          </p:cNvSpPr>
          <p:nvPr>
            <p:ph sz="half" idx="1"/>
          </p:nvPr>
        </p:nvSpPr>
        <p:spPr/>
        <p:txBody>
          <a:bodyPr/>
          <a:lstStyle/>
          <a:p>
            <a:r>
              <a:rPr lang="en-GB" dirty="0"/>
              <a:t>Add </a:t>
            </a:r>
            <a:r>
              <a:rPr lang="en-GB" dirty="0">
                <a:latin typeface="Cascadia Code" panose="020B0609020000020004" pitchFamily="49" charset="0"/>
                <a:cs typeface="Cascadia Code" panose="020B0609020000020004" pitchFamily="49" charset="0"/>
              </a:rPr>
              <a:t>Audio.lib</a:t>
            </a:r>
            <a:r>
              <a:rPr lang="en-GB" dirty="0"/>
              <a:t> to the </a:t>
            </a:r>
            <a:r>
              <a:rPr lang="en-GB" b="1" dirty="0"/>
              <a:t>Additional Dependencies</a:t>
            </a:r>
            <a:r>
              <a:rPr lang="en-GB" dirty="0"/>
              <a:t> in the Release configuration</a:t>
            </a:r>
          </a:p>
          <a:p>
            <a:r>
              <a:rPr lang="en-GB" dirty="0"/>
              <a:t>Add </a:t>
            </a:r>
            <a:r>
              <a:rPr lang="en-GB" dirty="0">
                <a:latin typeface="Cascadia Code" panose="020B0609020000020004" pitchFamily="49" charset="0"/>
                <a:cs typeface="Cascadia Code" panose="020B0609020000020004" pitchFamily="49" charset="0"/>
              </a:rPr>
              <a:t>Audio_d.lib</a:t>
            </a:r>
            <a:r>
              <a:rPr lang="en-GB" dirty="0"/>
              <a:t> in the Debug configuration.</a:t>
            </a:r>
          </a:p>
          <a:p>
            <a:endParaRPr lang="en-GB" dirty="0"/>
          </a:p>
        </p:txBody>
      </p:sp>
      <p:pic>
        <p:nvPicPr>
          <p:cNvPr id="4098" name="Picture 2" descr="Linker/Input Settings">
            <a:extLst>
              <a:ext uri="{FF2B5EF4-FFF2-40B4-BE49-F238E27FC236}">
                <a16:creationId xmlns:a16="http://schemas.microsoft.com/office/drawing/2014/main" id="{F96276FB-77AA-FC44-A25D-BC31A514F549}"/>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72200" y="1825625"/>
            <a:ext cx="6019800" cy="4186358"/>
          </a:xfrm>
          <a:prstGeom prst="rect">
            <a:avLst/>
          </a:prstGeom>
          <a:noFill/>
          <a:extLst>
            <a:ext uri="{909E8E84-426E-40DD-AFC4-6F175D3DCCD1}">
              <a14:hiddenFill xmlns:a14="http://schemas.microsoft.com/office/drawing/2010/main">
                <a:solidFill>
                  <a:srgbClr val="FFFFFF"/>
                </a:solidFill>
              </a14:hiddenFill>
            </a:ext>
          </a:extLst>
        </p:spPr>
      </p:pic>
      <p:pic>
        <p:nvPicPr>
          <p:cNvPr id="6" name="Configure Linker">
            <a:hlinkClick r:id="" action="ppaction://media"/>
            <a:extLst>
              <a:ext uri="{FF2B5EF4-FFF2-40B4-BE49-F238E27FC236}">
                <a16:creationId xmlns:a16="http://schemas.microsoft.com/office/drawing/2014/main" id="{9A7FBEDE-A603-480E-7D52-3B7AB247550B}"/>
              </a:ext>
            </a:extLst>
          </p:cNvPr>
          <p:cNvPicPr>
            <a:picLocks noChangeAspect="1"/>
          </p:cNvPicPr>
          <p:nvPr>
            <a:audioFile r:link="rId1"/>
            <p:extLst>
              <p:ext uri="{DAA4B4D4-6D71-4841-9C94-3DE7FCFB9230}">
                <p14:media xmlns:p14="http://schemas.microsoft.com/office/powerpoint/2010/main" r:embed="rId2">
                  <p14:trim st="1036" end="873.9297"/>
                </p14:media>
              </p:ext>
            </p:extLst>
          </p:nvPr>
        </p:nvPicPr>
        <p:blipFill>
          <a:blip r:embed="rId6"/>
          <a:stretch>
            <a:fillRect/>
          </a:stretch>
        </p:blipFill>
        <p:spPr>
          <a:xfrm>
            <a:off x="11353800" y="216273"/>
            <a:ext cx="609600" cy="609600"/>
          </a:xfrm>
          <a:prstGeom prst="rect">
            <a:avLst/>
          </a:prstGeom>
        </p:spPr>
      </p:pic>
    </p:spTree>
    <p:extLst>
      <p:ext uri="{BB962C8B-B14F-4D97-AF65-F5344CB8AC3E}">
        <p14:creationId xmlns:p14="http://schemas.microsoft.com/office/powerpoint/2010/main" val="2804056660"/>
      </p:ext>
    </p:extLst>
  </p:cSld>
  <p:clrMapOvr>
    <a:masterClrMapping/>
  </p:clrMapOvr>
  <mc:AlternateContent xmlns:mc="http://schemas.openxmlformats.org/markup-compatibility/2006">
    <mc:Choice xmlns:p14="http://schemas.microsoft.com/office/powerpoint/2010/main" Requires="p14">
      <p:transition spd="slow" p14:dur="2000" advTm="14917"/>
    </mc:Choice>
    <mc:Fallback>
      <p:transition spd="slow" advTm="14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0236-DA4B-CF14-9164-D38571FAA95E}"/>
              </a:ext>
            </a:extLst>
          </p:cNvPr>
          <p:cNvSpPr>
            <a:spLocks noGrp="1"/>
          </p:cNvSpPr>
          <p:nvPr>
            <p:ph type="title"/>
          </p:nvPr>
        </p:nvSpPr>
        <p:spPr/>
        <p:txBody>
          <a:bodyPr/>
          <a:lstStyle/>
          <a:p>
            <a:r>
              <a:rPr lang="en-GB" dirty="0"/>
              <a:t>Use</a:t>
            </a:r>
          </a:p>
        </p:txBody>
      </p:sp>
      <p:sp>
        <p:nvSpPr>
          <p:cNvPr id="3" name="Content Placeholder 2">
            <a:extLst>
              <a:ext uri="{FF2B5EF4-FFF2-40B4-BE49-F238E27FC236}">
                <a16:creationId xmlns:a16="http://schemas.microsoft.com/office/drawing/2014/main" id="{33A31896-5C96-E92D-DC6B-1ABFD711B36B}"/>
              </a:ext>
            </a:extLst>
          </p:cNvPr>
          <p:cNvSpPr>
            <a:spLocks noGrp="1"/>
          </p:cNvSpPr>
          <p:nvPr>
            <p:ph sz="half" idx="1"/>
          </p:nvPr>
        </p:nvSpPr>
        <p:spPr>
          <a:xfrm>
            <a:off x="838200" y="1825625"/>
            <a:ext cx="10515600" cy="4351338"/>
          </a:xfrm>
          <a:solidFill>
            <a:schemeClr val="bg1"/>
          </a:solidFill>
          <a:ln w="12700">
            <a:solidFill>
              <a:schemeClr val="tx1"/>
            </a:solidFill>
          </a:ln>
        </p:spPr>
        <p:txBody>
          <a:bodyPr>
            <a:normAutofit fontScale="70000" lnSpcReduction="20000"/>
          </a:bodyPr>
          <a:lstStyle/>
          <a:p>
            <a:pPr marL="0" indent="0">
              <a:buNone/>
            </a:pPr>
            <a:r>
              <a:rPr lang="en-GB" sz="1800" dirty="0">
                <a:solidFill>
                  <a:srgbClr val="808080"/>
                </a:solidFill>
                <a:latin typeface="Consolas" panose="020B0609020204030204" pitchFamily="49" charset="0"/>
              </a:rPr>
              <a:t>#include</a:t>
            </a:r>
            <a:r>
              <a:rPr lang="en-GB" sz="1800" dirty="0">
                <a:solidFill>
                  <a:srgbClr val="000000"/>
                </a:solidFill>
                <a:latin typeface="Consolas" panose="020B0609020204030204" pitchFamily="49" charset="0"/>
              </a:rPr>
              <a:t> </a:t>
            </a:r>
            <a:r>
              <a:rPr lang="en-GB" sz="1800" dirty="0">
                <a:solidFill>
                  <a:srgbClr val="A31515"/>
                </a:solidFill>
                <a:latin typeface="Consolas" panose="020B0609020204030204" pitchFamily="49" charset="0"/>
              </a:rPr>
              <a:t>&lt;Audio/Sound.hpp&gt;</a:t>
            </a:r>
            <a:endParaRPr lang="en-GB" sz="1800" dirty="0">
              <a:solidFill>
                <a:srgbClr val="000000"/>
              </a:solidFill>
              <a:latin typeface="Consolas" panose="020B0609020204030204" pitchFamily="49" charset="0"/>
            </a:endParaRPr>
          </a:p>
          <a:p>
            <a:pPr marL="0" indent="0">
              <a:buNone/>
            </a:pPr>
            <a:r>
              <a:rPr lang="en-GB" sz="1800" dirty="0">
                <a:solidFill>
                  <a:srgbClr val="808080"/>
                </a:solidFill>
                <a:latin typeface="Consolas" panose="020B0609020204030204" pitchFamily="49" charset="0"/>
              </a:rPr>
              <a:t>#include</a:t>
            </a:r>
            <a:r>
              <a:rPr lang="en-GB" sz="1800" dirty="0">
                <a:solidFill>
                  <a:srgbClr val="000000"/>
                </a:solidFill>
                <a:latin typeface="Consolas" panose="020B0609020204030204" pitchFamily="49" charset="0"/>
              </a:rPr>
              <a:t> </a:t>
            </a:r>
            <a:r>
              <a:rPr lang="en-GB" sz="1800" dirty="0">
                <a:solidFill>
                  <a:srgbClr val="A31515"/>
                </a:solidFill>
                <a:latin typeface="Consolas" panose="020B0609020204030204" pitchFamily="49" charset="0"/>
              </a:rPr>
              <a:t>&lt;</a:t>
            </a:r>
            <a:r>
              <a:rPr lang="en-GB" sz="1800" dirty="0" err="1">
                <a:solidFill>
                  <a:srgbClr val="A31515"/>
                </a:solidFill>
                <a:latin typeface="Consolas" panose="020B0609020204030204" pitchFamily="49" charset="0"/>
              </a:rPr>
              <a:t>cstdio</a:t>
            </a:r>
            <a:r>
              <a:rPr lang="en-GB" sz="1800" dirty="0">
                <a:solidFill>
                  <a:srgbClr val="A31515"/>
                </a:solidFill>
                <a:latin typeface="Consolas" panose="020B0609020204030204" pitchFamily="49" charset="0"/>
              </a:rPr>
              <a:t>&gt;</a:t>
            </a:r>
            <a:endParaRPr lang="en-GB" sz="1800" dirty="0">
              <a:solidFill>
                <a:srgbClr val="000000"/>
              </a:solidFill>
              <a:latin typeface="Consolas" panose="020B0609020204030204" pitchFamily="49" charset="0"/>
            </a:endParaRPr>
          </a:p>
          <a:p>
            <a:pPr marL="0" indent="0">
              <a:buNone/>
            </a:pPr>
            <a:r>
              <a:rPr lang="en-GB" sz="1800" dirty="0">
                <a:solidFill>
                  <a:srgbClr val="808080"/>
                </a:solidFill>
                <a:latin typeface="Consolas" panose="020B0609020204030204" pitchFamily="49" charset="0"/>
              </a:rPr>
              <a:t>#include</a:t>
            </a:r>
            <a:r>
              <a:rPr lang="en-GB" sz="1800" dirty="0">
                <a:solidFill>
                  <a:srgbClr val="000000"/>
                </a:solidFill>
                <a:latin typeface="Consolas" panose="020B0609020204030204" pitchFamily="49" charset="0"/>
              </a:rPr>
              <a:t> </a:t>
            </a:r>
            <a:r>
              <a:rPr lang="en-GB" sz="1800" dirty="0">
                <a:solidFill>
                  <a:srgbClr val="A31515"/>
                </a:solidFill>
                <a:latin typeface="Consolas" panose="020B0609020204030204" pitchFamily="49" charset="0"/>
              </a:rPr>
              <a:t>&lt;iostream&gt;</a:t>
            </a:r>
            <a:endParaRPr lang="en-GB" sz="1800" dirty="0">
              <a:solidFill>
                <a:srgbClr val="000000"/>
              </a:solidFill>
              <a:latin typeface="Consolas" panose="020B0609020204030204" pitchFamily="49" charset="0"/>
            </a:endParaRPr>
          </a:p>
          <a:p>
            <a:pPr marL="0" indent="0">
              <a:buNone/>
            </a:pPr>
            <a:endParaRPr lang="en-GB" sz="1800" dirty="0">
              <a:solidFill>
                <a:srgbClr val="000000"/>
              </a:solidFill>
              <a:latin typeface="Consolas" panose="020B0609020204030204" pitchFamily="49" charset="0"/>
            </a:endParaRPr>
          </a:p>
          <a:p>
            <a:pPr marL="0" indent="0">
              <a:buNone/>
            </a:pPr>
            <a:r>
              <a:rPr lang="en-GB" sz="1800" dirty="0">
                <a:solidFill>
                  <a:srgbClr val="0000FF"/>
                </a:solidFill>
                <a:latin typeface="Consolas" panose="020B0609020204030204" pitchFamily="49" charset="0"/>
              </a:rPr>
              <a:t>int</a:t>
            </a:r>
            <a:r>
              <a:rPr lang="en-GB" sz="1800" dirty="0">
                <a:solidFill>
                  <a:srgbClr val="000000"/>
                </a:solidFill>
                <a:latin typeface="Consolas" panose="020B0609020204030204" pitchFamily="49" charset="0"/>
              </a:rPr>
              <a:t> main() {</a:t>
            </a:r>
          </a:p>
          <a:p>
            <a:pPr marL="0" indent="0">
              <a:buNone/>
            </a:pPr>
            <a:r>
              <a:rPr lang="en-US" sz="1800" dirty="0">
                <a:solidFill>
                  <a:srgbClr val="000000"/>
                </a:solidFill>
                <a:latin typeface="Consolas" panose="020B0609020204030204" pitchFamily="49" charset="0"/>
              </a:rPr>
              <a:t>    Audio::</a:t>
            </a:r>
            <a:r>
              <a:rPr lang="en-US" sz="1800" dirty="0">
                <a:solidFill>
                  <a:srgbClr val="2B91AF"/>
                </a:solidFill>
                <a:latin typeface="Consolas" panose="020B0609020204030204" pitchFamily="49" charset="0"/>
              </a:rPr>
              <a:t>Sound</a:t>
            </a:r>
            <a:r>
              <a:rPr lang="en-US" sz="1800" dirty="0">
                <a:solidFill>
                  <a:srgbClr val="000000"/>
                </a:solidFill>
                <a:latin typeface="Consolas" panose="020B0609020204030204" pitchFamily="49" charset="0"/>
              </a:rPr>
              <a:t> coin{ </a:t>
            </a:r>
            <a:r>
              <a:rPr lang="en-US" sz="1800" dirty="0">
                <a:solidFill>
                  <a:srgbClr val="A31515"/>
                </a:solidFill>
                <a:latin typeface="Consolas" panose="020B0609020204030204" pitchFamily="49" charset="0"/>
              </a:rPr>
              <a:t>"coin.wav"</a:t>
            </a:r>
            <a:r>
              <a:rPr lang="en-US" sz="1800" dirty="0">
                <a:solidFill>
                  <a:srgbClr val="000000"/>
                </a:solidFill>
                <a:latin typeface="Consolas" panose="020B0609020204030204" pitchFamily="49" charset="0"/>
              </a:rPr>
              <a:t> };</a:t>
            </a:r>
          </a:p>
          <a:p>
            <a:pPr marL="0" indent="0">
              <a:buNone/>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coin.setLooping</a:t>
            </a:r>
            <a:r>
              <a:rPr lang="en-GB" sz="1800" dirty="0">
                <a:solidFill>
                  <a:srgbClr val="000000"/>
                </a:solidFill>
                <a:latin typeface="Consolas" panose="020B0609020204030204" pitchFamily="49" charset="0"/>
              </a:rPr>
              <a:t>(</a:t>
            </a:r>
            <a:r>
              <a:rPr lang="en-GB" sz="1800" dirty="0">
                <a:solidFill>
                  <a:srgbClr val="0000FF"/>
                </a:solidFill>
                <a:latin typeface="Consolas" panose="020B0609020204030204" pitchFamily="49" charset="0"/>
              </a:rPr>
              <a:t>true</a:t>
            </a:r>
            <a:r>
              <a:rPr lang="en-GB" sz="1800" dirty="0">
                <a:solidFill>
                  <a:srgbClr val="000000"/>
                </a:solidFill>
                <a:latin typeface="Consolas" panose="020B0609020204030204" pitchFamily="49" charset="0"/>
              </a:rPr>
              <a:t>);</a:t>
            </a:r>
          </a:p>
          <a:p>
            <a:pPr marL="0" indent="0">
              <a:buNone/>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coin.play</a:t>
            </a:r>
            <a:r>
              <a:rPr lang="en-GB" sz="1800" dirty="0">
                <a:solidFill>
                  <a:srgbClr val="000000"/>
                </a:solidFill>
                <a:latin typeface="Consolas" panose="020B0609020204030204" pitchFamily="49" charset="0"/>
              </a:rPr>
              <a:t>();</a:t>
            </a:r>
          </a:p>
          <a:p>
            <a:pPr marL="0" indent="0">
              <a:buNone/>
            </a:pPr>
            <a:endParaRPr lang="en-GB"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std::cout </a:t>
            </a:r>
            <a:r>
              <a:rPr lang="en-US" sz="1800" dirty="0">
                <a:solidFill>
                  <a:srgbClr val="008080"/>
                </a:solidFill>
                <a:latin typeface="Consolas" panose="020B0609020204030204" pitchFamily="49" charset="0"/>
              </a:rPr>
              <a:t>&lt;&lt;</a:t>
            </a:r>
            <a:r>
              <a:rPr lang="en-US" sz="1800" dirty="0">
                <a:solidFill>
                  <a:srgbClr val="000000"/>
                </a:solidFill>
                <a:latin typeface="Consolas" panose="020B0609020204030204" pitchFamily="49" charset="0"/>
              </a:rPr>
              <a:t> </a:t>
            </a:r>
            <a:r>
              <a:rPr lang="en-US" sz="1800" dirty="0">
                <a:solidFill>
                  <a:srgbClr val="A31515"/>
                </a:solidFill>
                <a:latin typeface="Consolas" panose="020B0609020204030204" pitchFamily="49" charset="0"/>
              </a:rPr>
              <a:t>"Press enter to continue..."</a:t>
            </a:r>
            <a:r>
              <a:rPr lang="en-US" sz="1800" dirty="0">
                <a:solidFill>
                  <a:srgbClr val="000000"/>
                </a:solidFill>
                <a:latin typeface="Consolas" panose="020B0609020204030204" pitchFamily="49" charset="0"/>
              </a:rPr>
              <a:t> </a:t>
            </a:r>
            <a:r>
              <a:rPr lang="en-US" sz="1800" dirty="0">
                <a:solidFill>
                  <a:srgbClr val="008080"/>
                </a:solidFill>
                <a:latin typeface="Consolas" panose="020B0609020204030204" pitchFamily="49" charset="0"/>
              </a:rPr>
              <a:t>&lt;&lt;</a:t>
            </a:r>
            <a:r>
              <a:rPr lang="en-US" sz="1800" dirty="0">
                <a:solidFill>
                  <a:srgbClr val="000000"/>
                </a:solidFill>
                <a:latin typeface="Consolas" panose="020B0609020204030204" pitchFamily="49" charset="0"/>
              </a:rPr>
              <a:t> std::endl;</a:t>
            </a:r>
          </a:p>
          <a:p>
            <a:pPr marL="0" indent="0">
              <a:buNone/>
            </a:pPr>
            <a:r>
              <a:rPr lang="en-GB" sz="1800" dirty="0">
                <a:solidFill>
                  <a:srgbClr val="000000"/>
                </a:solidFill>
                <a:latin typeface="Consolas" panose="020B0609020204030204" pitchFamily="49" charset="0"/>
              </a:rPr>
              <a:t>    std::ignore </a:t>
            </a:r>
            <a:r>
              <a:rPr lang="en-GB" sz="1800" dirty="0">
                <a:solidFill>
                  <a:srgbClr val="0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getchar</a:t>
            </a:r>
            <a:r>
              <a:rPr lang="en-GB" sz="1800" dirty="0">
                <a:solidFill>
                  <a:srgbClr val="000000"/>
                </a:solidFill>
                <a:latin typeface="Consolas" panose="020B0609020204030204" pitchFamily="49" charset="0"/>
              </a:rPr>
              <a:t>();</a:t>
            </a:r>
          </a:p>
          <a:p>
            <a:pPr marL="0" indent="0">
              <a:buNone/>
            </a:pPr>
            <a:r>
              <a:rPr lang="en-GB" sz="1800" dirty="0">
                <a:solidFill>
                  <a:srgbClr val="000000"/>
                </a:solidFill>
                <a:latin typeface="Consolas" panose="020B0609020204030204" pitchFamily="49" charset="0"/>
              </a:rPr>
              <a:t>    </a:t>
            </a:r>
          </a:p>
          <a:p>
            <a:pPr marL="0" indent="0">
              <a:buNone/>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coin.stop</a:t>
            </a:r>
            <a:r>
              <a:rPr lang="en-GB" sz="1800" dirty="0">
                <a:solidFill>
                  <a:srgbClr val="000000"/>
                </a:solidFill>
                <a:latin typeface="Consolas" panose="020B0609020204030204" pitchFamily="49" charset="0"/>
              </a:rPr>
              <a:t>();</a:t>
            </a:r>
          </a:p>
          <a:p>
            <a:pPr marL="0" indent="0">
              <a:buNone/>
            </a:pPr>
            <a:endParaRPr lang="en-GB" sz="1800" dirty="0">
              <a:solidFill>
                <a:srgbClr val="000000"/>
              </a:solidFill>
              <a:latin typeface="Consolas" panose="020B0609020204030204" pitchFamily="49" charset="0"/>
            </a:endParaRPr>
          </a:p>
          <a:p>
            <a:pPr marL="0" indent="0">
              <a:buNone/>
            </a:pPr>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return</a:t>
            </a:r>
            <a:r>
              <a:rPr lang="en-GB" sz="1800" dirty="0">
                <a:solidFill>
                  <a:srgbClr val="000000"/>
                </a:solidFill>
                <a:latin typeface="Consolas" panose="020B0609020204030204" pitchFamily="49" charset="0"/>
              </a:rPr>
              <a:t> 0;</a:t>
            </a:r>
          </a:p>
          <a:p>
            <a:pPr marL="0" indent="0">
              <a:buNone/>
            </a:pPr>
            <a:r>
              <a:rPr lang="en-GB" sz="1800" dirty="0">
                <a:solidFill>
                  <a:srgbClr val="000000"/>
                </a:solidFill>
                <a:latin typeface="Consolas" panose="020B0609020204030204" pitchFamily="49" charset="0"/>
              </a:rPr>
              <a:t>}</a:t>
            </a:r>
            <a:endParaRPr lang="en-GB" dirty="0"/>
          </a:p>
        </p:txBody>
      </p:sp>
      <p:pic>
        <p:nvPicPr>
          <p:cNvPr id="5" name="Use">
            <a:hlinkClick r:id="" action="ppaction://media"/>
            <a:extLst>
              <a:ext uri="{FF2B5EF4-FFF2-40B4-BE49-F238E27FC236}">
                <a16:creationId xmlns:a16="http://schemas.microsoft.com/office/drawing/2014/main" id="{C169F0AD-FAB3-BB6C-AC7F-BB96FF8B2B1B}"/>
              </a:ext>
            </a:extLst>
          </p:cNvPr>
          <p:cNvPicPr>
            <a:picLocks noChangeAspect="1"/>
          </p:cNvPicPr>
          <p:nvPr>
            <a:audioFile r:link="rId1"/>
            <p:extLst>
              <p:ext uri="{DAA4B4D4-6D71-4841-9C94-3DE7FCFB9230}">
                <p14:media xmlns:p14="http://schemas.microsoft.com/office/powerpoint/2010/main" r:embed="rId2">
                  <p14:trim st="2612" end="1405.712"/>
                </p14:media>
              </p:ext>
            </p:extLst>
          </p:nvPr>
        </p:nvPicPr>
        <p:blipFill>
          <a:blip r:embed="rId5"/>
          <a:stretch>
            <a:fillRect/>
          </a:stretch>
        </p:blipFill>
        <p:spPr>
          <a:xfrm>
            <a:off x="11353800" y="181845"/>
            <a:ext cx="609600" cy="609600"/>
          </a:xfrm>
          <a:prstGeom prst="rect">
            <a:avLst/>
          </a:prstGeom>
        </p:spPr>
      </p:pic>
    </p:spTree>
    <p:extLst>
      <p:ext uri="{BB962C8B-B14F-4D97-AF65-F5344CB8AC3E}">
        <p14:creationId xmlns:p14="http://schemas.microsoft.com/office/powerpoint/2010/main" val="2385813854"/>
      </p:ext>
    </p:extLst>
  </p:cSld>
  <p:clrMapOvr>
    <a:masterClrMapping/>
  </p:clrMapOvr>
  <mc:AlternateContent xmlns:mc="http://schemas.openxmlformats.org/markup-compatibility/2006">
    <mc:Choice xmlns:p14="http://schemas.microsoft.com/office/powerpoint/2010/main" Requires="p14">
      <p:transition spd="slow" p14:dur="2000" advTm="25946"/>
    </mc:Choice>
    <mc:Fallback>
      <p:transition spd="slow" advTm="25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6F9C-01FD-B7C5-B865-5446E84C9CF1}"/>
              </a:ext>
            </a:extLst>
          </p:cNvPr>
          <p:cNvSpPr>
            <a:spLocks noGrp="1"/>
          </p:cNvSpPr>
          <p:nvPr>
            <p:ph type="title"/>
          </p:nvPr>
        </p:nvSpPr>
        <p:spPr/>
        <p:txBody>
          <a:bodyPr/>
          <a:lstStyle/>
          <a:p>
            <a:r>
              <a:rPr lang="en-GB" dirty="0"/>
              <a:t>Questions?</a:t>
            </a:r>
          </a:p>
        </p:txBody>
      </p:sp>
      <p:pic>
        <p:nvPicPr>
          <p:cNvPr id="7" name="Content Placeholder 6" descr="A picture containing circle, clipart, graphics, art&#10;&#10;Description automatically generated">
            <a:extLst>
              <a:ext uri="{FF2B5EF4-FFF2-40B4-BE49-F238E27FC236}">
                <a16:creationId xmlns:a16="http://schemas.microsoft.com/office/drawing/2014/main" id="{E54FCC4E-0562-85B6-FB39-D7976118D5D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21319" y="1777788"/>
            <a:ext cx="4349362" cy="3302423"/>
          </a:xfrm>
        </p:spPr>
      </p:pic>
      <p:sp>
        <p:nvSpPr>
          <p:cNvPr id="8" name="TextBox 7">
            <a:extLst>
              <a:ext uri="{FF2B5EF4-FFF2-40B4-BE49-F238E27FC236}">
                <a16:creationId xmlns:a16="http://schemas.microsoft.com/office/drawing/2014/main" id="{71ADC882-8CF8-4994-12D7-AB2E2FC4D1EB}"/>
              </a:ext>
            </a:extLst>
          </p:cNvPr>
          <p:cNvSpPr txBox="1"/>
          <p:nvPr/>
        </p:nvSpPr>
        <p:spPr>
          <a:xfrm>
            <a:off x="3730488" y="5311471"/>
            <a:ext cx="5122236" cy="646331"/>
          </a:xfrm>
          <a:prstGeom prst="rect">
            <a:avLst/>
          </a:prstGeom>
          <a:noFill/>
        </p:spPr>
        <p:txBody>
          <a:bodyPr wrap="none" rtlCol="0">
            <a:spAutoFit/>
          </a:bodyPr>
          <a:lstStyle/>
          <a:p>
            <a:pPr algn="ctr"/>
            <a:r>
              <a:rPr lang="en-GB" sz="3600" dirty="0">
                <a:hlinkClick r:id="rId6"/>
              </a:rPr>
              <a:t>https://discord.gg/gsxxaxc</a:t>
            </a:r>
            <a:endParaRPr lang="en-GB" dirty="0"/>
          </a:p>
        </p:txBody>
      </p:sp>
      <p:pic>
        <p:nvPicPr>
          <p:cNvPr id="9" name="Questions">
            <a:hlinkClick r:id="" action="ppaction://media"/>
            <a:extLst>
              <a:ext uri="{FF2B5EF4-FFF2-40B4-BE49-F238E27FC236}">
                <a16:creationId xmlns:a16="http://schemas.microsoft.com/office/drawing/2014/main" id="{4CADAB70-FACD-C812-2839-019163FF0A67}"/>
              </a:ext>
            </a:extLst>
          </p:cNvPr>
          <p:cNvPicPr>
            <a:picLocks noChangeAspect="1"/>
          </p:cNvPicPr>
          <p:nvPr>
            <a:audioFile r:link="rId1"/>
            <p:extLst>
              <p:ext uri="{DAA4B4D4-6D71-4841-9C94-3DE7FCFB9230}">
                <p14:media xmlns:p14="http://schemas.microsoft.com/office/powerpoint/2010/main" r:embed="rId2">
                  <p14:trim st="1165"/>
                </p14:media>
              </p:ext>
            </p:extLst>
          </p:nvPr>
        </p:nvPicPr>
        <p:blipFill>
          <a:blip r:embed="rId7"/>
          <a:stretch>
            <a:fillRect/>
          </a:stretch>
        </p:blipFill>
        <p:spPr>
          <a:xfrm>
            <a:off x="11353800" y="221974"/>
            <a:ext cx="609600" cy="609600"/>
          </a:xfrm>
          <a:prstGeom prst="rect">
            <a:avLst/>
          </a:prstGeom>
        </p:spPr>
      </p:pic>
    </p:spTree>
    <p:extLst>
      <p:ext uri="{BB962C8B-B14F-4D97-AF65-F5344CB8AC3E}">
        <p14:creationId xmlns:p14="http://schemas.microsoft.com/office/powerpoint/2010/main" val="1294670813"/>
      </p:ext>
    </p:extLst>
  </p:cSld>
  <p:clrMapOvr>
    <a:masterClrMapping/>
  </p:clrMapOvr>
  <mc:AlternateContent xmlns:mc="http://schemas.openxmlformats.org/markup-compatibility/2006">
    <mc:Choice xmlns:p14="http://schemas.microsoft.com/office/powerpoint/2010/main" Requires="p14">
      <p:transition spd="slow" p14:dur="2000" advTm="11527"/>
    </mc:Choice>
    <mc:Fallback>
      <p:transition spd="slow" advTm="11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6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21C17C-DE22-5716-A5F5-1A0E92781F40}"/>
              </a:ext>
            </a:extLst>
          </p:cNvPr>
          <p:cNvSpPr>
            <a:spLocks noGrp="1"/>
          </p:cNvSpPr>
          <p:nvPr>
            <p:ph type="title"/>
          </p:nvPr>
        </p:nvSpPr>
        <p:spPr/>
        <p:txBody>
          <a:bodyPr/>
          <a:lstStyle/>
          <a:p>
            <a:r>
              <a:rPr lang="en-GB" dirty="0"/>
              <a:t>Contents</a:t>
            </a:r>
          </a:p>
        </p:txBody>
      </p:sp>
      <p:sp>
        <p:nvSpPr>
          <p:cNvPr id="5" name="Content Placeholder 4">
            <a:extLst>
              <a:ext uri="{FF2B5EF4-FFF2-40B4-BE49-F238E27FC236}">
                <a16:creationId xmlns:a16="http://schemas.microsoft.com/office/drawing/2014/main" id="{F6D732BA-25E8-2264-8436-594C95DB0365}"/>
              </a:ext>
            </a:extLst>
          </p:cNvPr>
          <p:cNvSpPr>
            <a:spLocks noGrp="1"/>
          </p:cNvSpPr>
          <p:nvPr>
            <p:ph sz="half" idx="1"/>
          </p:nvPr>
        </p:nvSpPr>
        <p:spPr/>
        <p:txBody>
          <a:bodyPr/>
          <a:lstStyle/>
          <a:p>
            <a:r>
              <a:rPr lang="en-GB" dirty="0"/>
              <a:t>Why?</a:t>
            </a:r>
          </a:p>
          <a:p>
            <a:r>
              <a:rPr lang="en-GB" dirty="0"/>
              <a:t>Download the Audio Library</a:t>
            </a:r>
          </a:p>
          <a:p>
            <a:r>
              <a:rPr lang="en-GB" dirty="0"/>
              <a:t>Generate Build Files</a:t>
            </a:r>
          </a:p>
          <a:p>
            <a:r>
              <a:rPr lang="en-GB" dirty="0"/>
              <a:t>Build</a:t>
            </a:r>
          </a:p>
          <a:p>
            <a:r>
              <a:rPr lang="en-GB" dirty="0"/>
              <a:t>Integrate</a:t>
            </a:r>
          </a:p>
          <a:p>
            <a:r>
              <a:rPr lang="en-GB" dirty="0"/>
              <a:t>Use</a:t>
            </a:r>
          </a:p>
        </p:txBody>
      </p:sp>
      <p:pic>
        <p:nvPicPr>
          <p:cNvPr id="8" name="Content Placeholder 7" descr="Pink and blue musical note">
            <a:extLst>
              <a:ext uri="{FF2B5EF4-FFF2-40B4-BE49-F238E27FC236}">
                <a16:creationId xmlns:a16="http://schemas.microsoft.com/office/drawing/2014/main" id="{3D1A2304-B086-8611-E3DE-F6373597751E}"/>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172200" y="1735388"/>
            <a:ext cx="6019800" cy="4013200"/>
          </a:xfrm>
        </p:spPr>
      </p:pic>
      <p:pic>
        <p:nvPicPr>
          <p:cNvPr id="2" name="Contents">
            <a:hlinkClick r:id="" action="ppaction://media"/>
            <a:extLst>
              <a:ext uri="{FF2B5EF4-FFF2-40B4-BE49-F238E27FC236}">
                <a16:creationId xmlns:a16="http://schemas.microsoft.com/office/drawing/2014/main" id="{27C085D3-EF11-899E-F732-3811CE0CEA72}"/>
              </a:ext>
            </a:extLst>
          </p:cNvPr>
          <p:cNvPicPr>
            <a:picLocks noChangeAspect="1"/>
          </p:cNvPicPr>
          <p:nvPr>
            <a:audioFile r:link="rId1"/>
            <p:extLst>
              <p:ext uri="{DAA4B4D4-6D71-4841-9C94-3DE7FCFB9230}">
                <p14:media xmlns:p14="http://schemas.microsoft.com/office/powerpoint/2010/main" r:embed="rId2">
                  <p14:trim st="2111"/>
                </p14:media>
              </p:ext>
            </p:extLst>
          </p:nvPr>
        </p:nvPicPr>
        <p:blipFill>
          <a:blip r:embed="rId6"/>
          <a:stretch>
            <a:fillRect/>
          </a:stretch>
        </p:blipFill>
        <p:spPr>
          <a:xfrm>
            <a:off x="11428675" y="230188"/>
            <a:ext cx="609600" cy="609600"/>
          </a:xfrm>
          <a:prstGeom prst="rect">
            <a:avLst/>
          </a:prstGeom>
        </p:spPr>
      </p:pic>
    </p:spTree>
    <p:extLst>
      <p:ext uri="{BB962C8B-B14F-4D97-AF65-F5344CB8AC3E}">
        <p14:creationId xmlns:p14="http://schemas.microsoft.com/office/powerpoint/2010/main" val="1677496335"/>
      </p:ext>
    </p:extLst>
  </p:cSld>
  <p:clrMapOvr>
    <a:masterClrMapping/>
  </p:clrMapOvr>
  <mc:AlternateContent xmlns:mc="http://schemas.openxmlformats.org/markup-compatibility/2006">
    <mc:Choice xmlns:p14="http://schemas.microsoft.com/office/powerpoint/2010/main" Requires="p14">
      <p:transition spd="slow" p14:dur="2000" advTm="18376"/>
    </mc:Choice>
    <mc:Fallback>
      <p:transition spd="slow" advTm="18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EA7B-F64A-C6A3-943E-6A3A22106357}"/>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062764EE-0409-7DC1-CC2B-899EB4FC832D}"/>
              </a:ext>
            </a:extLst>
          </p:cNvPr>
          <p:cNvSpPr>
            <a:spLocks noGrp="1"/>
          </p:cNvSpPr>
          <p:nvPr>
            <p:ph sz="half" idx="1"/>
          </p:nvPr>
        </p:nvSpPr>
        <p:spPr/>
        <p:txBody>
          <a:bodyPr/>
          <a:lstStyle/>
          <a:p>
            <a:r>
              <a:rPr lang="en-GB" dirty="0"/>
              <a:t>Minimalistic Audio library</a:t>
            </a:r>
          </a:p>
          <a:p>
            <a:r>
              <a:rPr lang="en-GB" dirty="0"/>
              <a:t>Alternative to </a:t>
            </a:r>
            <a:r>
              <a:rPr lang="en-GB" dirty="0" err="1"/>
              <a:t>OpenAL</a:t>
            </a:r>
            <a:endParaRPr lang="en-GB" dirty="0"/>
          </a:p>
          <a:p>
            <a:r>
              <a:rPr lang="en-GB" dirty="0"/>
              <a:t>Simple interface</a:t>
            </a:r>
          </a:p>
          <a:p>
            <a:r>
              <a:rPr lang="en-GB" dirty="0"/>
              <a:t>No frills</a:t>
            </a:r>
          </a:p>
          <a:p>
            <a:r>
              <a:rPr lang="en-GB" dirty="0"/>
              <a:t>No dependencies</a:t>
            </a:r>
          </a:p>
          <a:p>
            <a:r>
              <a:rPr lang="en-GB" dirty="0"/>
              <a:t>Cross-platform</a:t>
            </a:r>
          </a:p>
          <a:p>
            <a:r>
              <a:rPr lang="en-GB" dirty="0"/>
              <a:t>Built with </a:t>
            </a:r>
            <a:r>
              <a:rPr lang="en-GB" dirty="0" err="1"/>
              <a:t>miniaudio</a:t>
            </a:r>
            <a:endParaRPr lang="en-GB" dirty="0"/>
          </a:p>
        </p:txBody>
      </p:sp>
      <p:pic>
        <p:nvPicPr>
          <p:cNvPr id="6" name="Content Placeholder 5" descr="Man wearing white shirt and yellow sweater">
            <a:extLst>
              <a:ext uri="{FF2B5EF4-FFF2-40B4-BE49-F238E27FC236}">
                <a16:creationId xmlns:a16="http://schemas.microsoft.com/office/drawing/2014/main" id="{23E8D487-2463-19F5-9E9A-842831CF11B8}"/>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a:stretch/>
        </p:blipFill>
        <p:spPr>
          <a:xfrm>
            <a:off x="6172200" y="1811726"/>
            <a:ext cx="5874026" cy="3917360"/>
          </a:xfrm>
        </p:spPr>
      </p:pic>
      <p:pic>
        <p:nvPicPr>
          <p:cNvPr id="5" name="Why">
            <a:hlinkClick r:id="" action="ppaction://media"/>
            <a:extLst>
              <a:ext uri="{FF2B5EF4-FFF2-40B4-BE49-F238E27FC236}">
                <a16:creationId xmlns:a16="http://schemas.microsoft.com/office/drawing/2014/main" id="{FF082628-84F2-D6E8-CEC7-EF7CD6781F3F}"/>
              </a:ext>
            </a:extLst>
          </p:cNvPr>
          <p:cNvPicPr>
            <a:picLocks noChangeAspect="1"/>
          </p:cNvPicPr>
          <p:nvPr>
            <a:audioFile r:link="rId1"/>
            <p:extLst>
              <p:ext uri="{DAA4B4D4-6D71-4841-9C94-3DE7FCFB9230}">
                <p14:media xmlns:p14="http://schemas.microsoft.com/office/powerpoint/2010/main" r:embed="rId2">
                  <p14:trim st="812" end="911.0476"/>
                </p14:media>
              </p:ext>
            </p:extLst>
          </p:nvPr>
        </p:nvPicPr>
        <p:blipFill>
          <a:blip r:embed="rId6"/>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3725679405"/>
      </p:ext>
    </p:extLst>
  </p:cSld>
  <p:clrMapOvr>
    <a:masterClrMapping/>
  </p:clrMapOvr>
  <mc:AlternateContent xmlns:mc="http://schemas.openxmlformats.org/markup-compatibility/2006">
    <mc:Choice xmlns:p14="http://schemas.microsoft.com/office/powerpoint/2010/main" Requires="p14">
      <p:transition spd="slow" p14:dur="2000" advTm="18446"/>
    </mc:Choice>
    <mc:Fallback>
      <p:transition spd="slow" advTm="18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098F-67A9-4378-4324-A379BC64CCE9}"/>
              </a:ext>
            </a:extLst>
          </p:cNvPr>
          <p:cNvSpPr>
            <a:spLocks noGrp="1"/>
          </p:cNvSpPr>
          <p:nvPr>
            <p:ph type="title"/>
          </p:nvPr>
        </p:nvSpPr>
        <p:spPr/>
        <p:txBody>
          <a:bodyPr/>
          <a:lstStyle/>
          <a:p>
            <a:r>
              <a:rPr lang="en-GB" dirty="0"/>
              <a:t>Download</a:t>
            </a:r>
          </a:p>
        </p:txBody>
      </p:sp>
      <p:sp>
        <p:nvSpPr>
          <p:cNvPr id="3" name="Content Placeholder 2">
            <a:extLst>
              <a:ext uri="{FF2B5EF4-FFF2-40B4-BE49-F238E27FC236}">
                <a16:creationId xmlns:a16="http://schemas.microsoft.com/office/drawing/2014/main" id="{BCC84746-1B95-3AD4-BB43-54D6C974C89F}"/>
              </a:ext>
            </a:extLst>
          </p:cNvPr>
          <p:cNvSpPr>
            <a:spLocks noGrp="1"/>
          </p:cNvSpPr>
          <p:nvPr>
            <p:ph sz="half" idx="1"/>
          </p:nvPr>
        </p:nvSpPr>
        <p:spPr>
          <a:xfrm>
            <a:off x="838200" y="5776406"/>
            <a:ext cx="7765112" cy="369333"/>
          </a:xfrm>
          <a:solidFill>
            <a:schemeClr val="tx1"/>
          </a:solidFill>
        </p:spPr>
        <p:txBody>
          <a:bodyPr>
            <a:normAutofit/>
          </a:bodyPr>
          <a:lstStyle/>
          <a:p>
            <a:pPr marL="0" indent="0">
              <a:buNone/>
            </a:pPr>
            <a:r>
              <a:rPr lang="en-GB" sz="2000" dirty="0">
                <a:solidFill>
                  <a:schemeClr val="bg1"/>
                </a:solidFill>
                <a:latin typeface="Cascadia Code" panose="020B0609020000020004" pitchFamily="49" charset="0"/>
                <a:cs typeface="Cascadia Code" panose="020B0609020000020004" pitchFamily="49" charset="0"/>
              </a:rPr>
              <a:t>git clone https://github.com/jpvanoosten/Audio.git</a:t>
            </a:r>
          </a:p>
        </p:txBody>
      </p:sp>
      <p:pic>
        <p:nvPicPr>
          <p:cNvPr id="1026" name="Picture 2" descr="GitHub Logo and symbol, meaning, history, PNG, brand">
            <a:extLst>
              <a:ext uri="{FF2B5EF4-FFF2-40B4-BE49-F238E27FC236}">
                <a16:creationId xmlns:a16="http://schemas.microsoft.com/office/drawing/2014/main" id="{B144E96D-CFA9-55C6-29A5-FAEAAA6DE36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72200" y="1936012"/>
            <a:ext cx="6019800" cy="33861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E9CA24-2C7E-F039-E50C-6FB6AAD2ECA3}"/>
              </a:ext>
            </a:extLst>
          </p:cNvPr>
          <p:cNvSpPr txBox="1"/>
          <p:nvPr/>
        </p:nvSpPr>
        <p:spPr>
          <a:xfrm>
            <a:off x="838200" y="6391063"/>
            <a:ext cx="6106600" cy="369332"/>
          </a:xfrm>
          <a:prstGeom prst="rect">
            <a:avLst/>
          </a:prstGeom>
          <a:noFill/>
        </p:spPr>
        <p:txBody>
          <a:bodyPr wrap="square">
            <a:spAutoFit/>
          </a:bodyPr>
          <a:lstStyle/>
          <a:p>
            <a:r>
              <a:rPr lang="en-GB" dirty="0">
                <a:hlinkClick r:id="rId6"/>
              </a:rPr>
              <a:t>https://1000logos.net/github-logo/</a:t>
            </a:r>
            <a:endParaRPr lang="en-GB" dirty="0"/>
          </a:p>
        </p:txBody>
      </p:sp>
      <p:sp>
        <p:nvSpPr>
          <p:cNvPr id="7" name="TextBox 6">
            <a:extLst>
              <a:ext uri="{FF2B5EF4-FFF2-40B4-BE49-F238E27FC236}">
                <a16:creationId xmlns:a16="http://schemas.microsoft.com/office/drawing/2014/main" id="{C4E84DEC-7285-C894-BBC2-F437EDA16A24}"/>
              </a:ext>
            </a:extLst>
          </p:cNvPr>
          <p:cNvSpPr txBox="1"/>
          <p:nvPr/>
        </p:nvSpPr>
        <p:spPr>
          <a:xfrm>
            <a:off x="838200" y="1812897"/>
            <a:ext cx="6106600" cy="1815882"/>
          </a:xfrm>
          <a:prstGeom prst="rect">
            <a:avLst/>
          </a:prstGeom>
          <a:noFill/>
        </p:spPr>
        <p:txBody>
          <a:bodyPr wrap="square" rtlCol="0">
            <a:spAutoFit/>
          </a:bodyPr>
          <a:lstStyle/>
          <a:p>
            <a:pPr marL="285750" indent="-285750">
              <a:buFont typeface="Arial" panose="020B0604020202020204" pitchFamily="34" charset="0"/>
              <a:buChar char="•"/>
            </a:pPr>
            <a:r>
              <a:rPr lang="en-GB" sz="2800" dirty="0"/>
              <a:t>Source code is available on GitHub</a:t>
            </a:r>
          </a:p>
          <a:p>
            <a:pPr marL="285750" indent="-285750">
              <a:buFont typeface="Arial" panose="020B0604020202020204" pitchFamily="34" charset="0"/>
              <a:buChar char="•"/>
            </a:pPr>
            <a:r>
              <a:rPr lang="en-GB" sz="2800" dirty="0"/>
              <a:t>Use your favourite Git client, or use the command-line</a:t>
            </a:r>
          </a:p>
          <a:p>
            <a:pPr marL="285750" indent="-285750">
              <a:buFont typeface="Arial" panose="020B0604020202020204" pitchFamily="34" charset="0"/>
              <a:buChar char="•"/>
            </a:pPr>
            <a:endParaRPr lang="en-GB" sz="2800" dirty="0"/>
          </a:p>
        </p:txBody>
      </p:sp>
      <p:pic>
        <p:nvPicPr>
          <p:cNvPr id="4" name="Download">
            <a:hlinkClick r:id="" action="ppaction://media"/>
            <a:extLst>
              <a:ext uri="{FF2B5EF4-FFF2-40B4-BE49-F238E27FC236}">
                <a16:creationId xmlns:a16="http://schemas.microsoft.com/office/drawing/2014/main" id="{4BA8FE5C-7797-DDFB-9ED3-BFC177A69DBF}"/>
              </a:ext>
            </a:extLst>
          </p:cNvPr>
          <p:cNvPicPr>
            <a:picLocks noChangeAspect="1"/>
          </p:cNvPicPr>
          <p:nvPr>
            <a:audioFile r:link="rId1"/>
            <p:extLst>
              <p:ext uri="{DAA4B4D4-6D71-4841-9C94-3DE7FCFB9230}">
                <p14:media xmlns:p14="http://schemas.microsoft.com/office/powerpoint/2010/main" r:embed="rId2">
                  <p14:trim st="1088" end="1025.6938"/>
                </p14:media>
              </p:ext>
            </p:extLst>
          </p:nvPr>
        </p:nvPicPr>
        <p:blipFill>
          <a:blip r:embed="rId7"/>
          <a:stretch>
            <a:fillRect/>
          </a:stretch>
        </p:blipFill>
        <p:spPr>
          <a:xfrm>
            <a:off x="11362415" y="129740"/>
            <a:ext cx="609600" cy="609600"/>
          </a:xfrm>
          <a:prstGeom prst="rect">
            <a:avLst/>
          </a:prstGeom>
        </p:spPr>
      </p:pic>
    </p:spTree>
    <p:extLst>
      <p:ext uri="{BB962C8B-B14F-4D97-AF65-F5344CB8AC3E}">
        <p14:creationId xmlns:p14="http://schemas.microsoft.com/office/powerpoint/2010/main" val="1898601384"/>
      </p:ext>
    </p:extLst>
  </p:cSld>
  <p:clrMapOvr>
    <a:masterClrMapping/>
  </p:clrMapOvr>
  <mc:AlternateContent xmlns:mc="http://schemas.openxmlformats.org/markup-compatibility/2006">
    <mc:Choice xmlns:p14="http://schemas.microsoft.com/office/powerpoint/2010/main" Requires="p14">
      <p:transition spd="slow" p14:dur="2000" advTm="13384"/>
    </mc:Choice>
    <mc:Fallback>
      <p:transition spd="slow" advTm="13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10D30-F049-0145-0356-94359EB4ACCF}"/>
              </a:ext>
            </a:extLst>
          </p:cNvPr>
          <p:cNvSpPr>
            <a:spLocks noGrp="1"/>
          </p:cNvSpPr>
          <p:nvPr>
            <p:ph type="title"/>
          </p:nvPr>
        </p:nvSpPr>
        <p:spPr/>
        <p:txBody>
          <a:bodyPr/>
          <a:lstStyle/>
          <a:p>
            <a:r>
              <a:rPr lang="en-GB" dirty="0"/>
              <a:t>Generate Project Files</a:t>
            </a:r>
          </a:p>
        </p:txBody>
      </p:sp>
      <p:sp>
        <p:nvSpPr>
          <p:cNvPr id="3" name="Content Placeholder 2">
            <a:extLst>
              <a:ext uri="{FF2B5EF4-FFF2-40B4-BE49-F238E27FC236}">
                <a16:creationId xmlns:a16="http://schemas.microsoft.com/office/drawing/2014/main" id="{06F58F22-1176-0F82-1383-0810F1973009}"/>
              </a:ext>
            </a:extLst>
          </p:cNvPr>
          <p:cNvSpPr>
            <a:spLocks noGrp="1"/>
          </p:cNvSpPr>
          <p:nvPr>
            <p:ph sz="half" idx="1"/>
          </p:nvPr>
        </p:nvSpPr>
        <p:spPr/>
        <p:txBody>
          <a:bodyPr/>
          <a:lstStyle/>
          <a:p>
            <a:r>
              <a:rPr lang="en-GB" dirty="0"/>
              <a:t>Use </a:t>
            </a:r>
            <a:r>
              <a:rPr lang="en-GB" dirty="0" err="1"/>
              <a:t>CMake</a:t>
            </a:r>
            <a:r>
              <a:rPr lang="en-GB" dirty="0"/>
              <a:t> to generate Visual Studio Project files</a:t>
            </a:r>
          </a:p>
          <a:p>
            <a:r>
              <a:rPr lang="en-GB" dirty="0"/>
              <a:t>Use Visual Studio 2019 or Visual Studio 2022 preset in </a:t>
            </a:r>
            <a:r>
              <a:rPr lang="en-GB" dirty="0" err="1"/>
              <a:t>Cmake</a:t>
            </a:r>
            <a:endParaRPr lang="en-GB" dirty="0"/>
          </a:p>
          <a:p>
            <a:r>
              <a:rPr lang="en-GB" dirty="0"/>
              <a:t>Click </a:t>
            </a:r>
            <a:r>
              <a:rPr lang="en-GB" b="1" dirty="0"/>
              <a:t>Configure &gt; Generate &gt; Open Project</a:t>
            </a:r>
          </a:p>
          <a:p>
            <a:r>
              <a:rPr lang="en-GB" dirty="0"/>
              <a:t>Or use the command-line</a:t>
            </a:r>
          </a:p>
        </p:txBody>
      </p:sp>
      <p:pic>
        <p:nvPicPr>
          <p:cNvPr id="2052" name="Picture 4">
            <a:extLst>
              <a:ext uri="{FF2B5EF4-FFF2-40B4-BE49-F238E27FC236}">
                <a16:creationId xmlns:a16="http://schemas.microsoft.com/office/drawing/2014/main" id="{76A9321B-2CC2-6C6C-8E5B-6257319EB65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545912" y="1825625"/>
            <a:ext cx="5181600" cy="431234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479FD401-AB21-C190-30C9-72D36736CB94}"/>
              </a:ext>
            </a:extLst>
          </p:cNvPr>
          <p:cNvSpPr/>
          <p:nvPr/>
        </p:nvSpPr>
        <p:spPr>
          <a:xfrm>
            <a:off x="6805551" y="5478449"/>
            <a:ext cx="270344" cy="270344"/>
          </a:xfrm>
          <a:prstGeom prst="ellipse">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1</a:t>
            </a:r>
          </a:p>
        </p:txBody>
      </p:sp>
      <p:sp>
        <p:nvSpPr>
          <p:cNvPr id="7" name="Oval 6">
            <a:extLst>
              <a:ext uri="{FF2B5EF4-FFF2-40B4-BE49-F238E27FC236}">
                <a16:creationId xmlns:a16="http://schemas.microsoft.com/office/drawing/2014/main" id="{7D3C1945-D2D3-A1AB-DEDB-A4ACA5E64B0E}"/>
              </a:ext>
            </a:extLst>
          </p:cNvPr>
          <p:cNvSpPr/>
          <p:nvPr/>
        </p:nvSpPr>
        <p:spPr>
          <a:xfrm>
            <a:off x="7497978" y="5478449"/>
            <a:ext cx="270344" cy="270344"/>
          </a:xfrm>
          <a:prstGeom prst="ellipse">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2</a:t>
            </a:r>
          </a:p>
        </p:txBody>
      </p:sp>
      <p:sp>
        <p:nvSpPr>
          <p:cNvPr id="8" name="Oval 7">
            <a:extLst>
              <a:ext uri="{FF2B5EF4-FFF2-40B4-BE49-F238E27FC236}">
                <a16:creationId xmlns:a16="http://schemas.microsoft.com/office/drawing/2014/main" id="{86FFD57D-9B57-A059-59F6-AF9F4E198082}"/>
              </a:ext>
            </a:extLst>
          </p:cNvPr>
          <p:cNvSpPr/>
          <p:nvPr/>
        </p:nvSpPr>
        <p:spPr>
          <a:xfrm>
            <a:off x="8190406" y="5478449"/>
            <a:ext cx="270344" cy="270344"/>
          </a:xfrm>
          <a:prstGeom prst="ellipse">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3</a:t>
            </a:r>
          </a:p>
        </p:txBody>
      </p:sp>
      <p:sp>
        <p:nvSpPr>
          <p:cNvPr id="9" name="Content Placeholder 2">
            <a:extLst>
              <a:ext uri="{FF2B5EF4-FFF2-40B4-BE49-F238E27FC236}">
                <a16:creationId xmlns:a16="http://schemas.microsoft.com/office/drawing/2014/main" id="{737B1B56-29A1-62BE-B864-E9D9CACD6A5E}"/>
              </a:ext>
            </a:extLst>
          </p:cNvPr>
          <p:cNvSpPr txBox="1">
            <a:spLocks/>
          </p:cNvSpPr>
          <p:nvPr/>
        </p:nvSpPr>
        <p:spPr>
          <a:xfrm>
            <a:off x="838200" y="5776406"/>
            <a:ext cx="5181600" cy="369333"/>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err="1">
                <a:solidFill>
                  <a:schemeClr val="bg1"/>
                </a:solidFill>
                <a:latin typeface="Cascadia Code" panose="020B0609020000020004" pitchFamily="49" charset="0"/>
                <a:cs typeface="Cascadia Code" panose="020B0609020000020004" pitchFamily="49" charset="0"/>
              </a:rPr>
              <a:t>cmake</a:t>
            </a:r>
            <a:r>
              <a:rPr lang="en-GB" sz="2000" dirty="0">
                <a:solidFill>
                  <a:schemeClr val="bg1"/>
                </a:solidFill>
                <a:latin typeface="Cascadia Code" panose="020B0609020000020004" pitchFamily="49" charset="0"/>
                <a:cs typeface="Cascadia Code" panose="020B0609020000020004" pitchFamily="49" charset="0"/>
              </a:rPr>
              <a:t> -B build</a:t>
            </a:r>
          </a:p>
        </p:txBody>
      </p:sp>
      <p:pic>
        <p:nvPicPr>
          <p:cNvPr id="4" name="Generate Project Files">
            <a:hlinkClick r:id="" action="ppaction://media"/>
            <a:extLst>
              <a:ext uri="{FF2B5EF4-FFF2-40B4-BE49-F238E27FC236}">
                <a16:creationId xmlns:a16="http://schemas.microsoft.com/office/drawing/2014/main" id="{CC12F3AC-F26A-8554-C5AC-6DC391455DCA}"/>
              </a:ext>
            </a:extLst>
          </p:cNvPr>
          <p:cNvPicPr>
            <a:picLocks noChangeAspect="1"/>
          </p:cNvPicPr>
          <p:nvPr>
            <a:audioFile r:link="rId1"/>
            <p:extLst>
              <p:ext uri="{DAA4B4D4-6D71-4841-9C94-3DE7FCFB9230}">
                <p14:media xmlns:p14="http://schemas.microsoft.com/office/powerpoint/2010/main" r:embed="rId2">
                  <p14:trim st="736" end="1092.7074"/>
                </p14:media>
              </p:ext>
            </p:extLst>
          </p:nvPr>
        </p:nvPicPr>
        <p:blipFill>
          <a:blip r:embed="rId6"/>
          <a:stretch>
            <a:fillRect/>
          </a:stretch>
        </p:blipFill>
        <p:spPr>
          <a:xfrm>
            <a:off x="11346511" y="230188"/>
            <a:ext cx="609600" cy="609600"/>
          </a:xfrm>
          <a:prstGeom prst="rect">
            <a:avLst/>
          </a:prstGeom>
        </p:spPr>
      </p:pic>
    </p:spTree>
    <p:extLst>
      <p:ext uri="{BB962C8B-B14F-4D97-AF65-F5344CB8AC3E}">
        <p14:creationId xmlns:p14="http://schemas.microsoft.com/office/powerpoint/2010/main" val="546911955"/>
      </p:ext>
    </p:extLst>
  </p:cSld>
  <p:clrMapOvr>
    <a:masterClrMapping/>
  </p:clrMapOvr>
  <mc:AlternateContent xmlns:mc="http://schemas.openxmlformats.org/markup-compatibility/2006">
    <mc:Choice xmlns:p14="http://schemas.microsoft.com/office/powerpoint/2010/main" Requires="p14">
      <p:transition spd="slow" p14:dur="2000" advTm="38508"/>
    </mc:Choice>
    <mc:Fallback>
      <p:transition spd="slow" advTm="3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0922-62A9-201D-709D-1F237A6CFE86}"/>
              </a:ext>
            </a:extLst>
          </p:cNvPr>
          <p:cNvSpPr>
            <a:spLocks noGrp="1"/>
          </p:cNvSpPr>
          <p:nvPr>
            <p:ph type="title"/>
          </p:nvPr>
        </p:nvSpPr>
        <p:spPr/>
        <p:txBody>
          <a:bodyPr/>
          <a:lstStyle/>
          <a:p>
            <a:r>
              <a:rPr lang="en-GB" dirty="0"/>
              <a:t>Build</a:t>
            </a:r>
          </a:p>
        </p:txBody>
      </p:sp>
      <p:sp>
        <p:nvSpPr>
          <p:cNvPr id="3" name="Content Placeholder 2">
            <a:extLst>
              <a:ext uri="{FF2B5EF4-FFF2-40B4-BE49-F238E27FC236}">
                <a16:creationId xmlns:a16="http://schemas.microsoft.com/office/drawing/2014/main" id="{898B7F5A-6D2B-09CE-89E4-3AF8DBDC93CC}"/>
              </a:ext>
            </a:extLst>
          </p:cNvPr>
          <p:cNvSpPr>
            <a:spLocks noGrp="1"/>
          </p:cNvSpPr>
          <p:nvPr>
            <p:ph sz="half" idx="1"/>
          </p:nvPr>
        </p:nvSpPr>
        <p:spPr>
          <a:xfrm>
            <a:off x="838200" y="1825625"/>
            <a:ext cx="5974080" cy="4351338"/>
          </a:xfrm>
        </p:spPr>
        <p:txBody>
          <a:bodyPr/>
          <a:lstStyle/>
          <a:p>
            <a:r>
              <a:rPr lang="en-GB" dirty="0"/>
              <a:t>Open the generated solution file in Visual Studio</a:t>
            </a:r>
          </a:p>
          <a:p>
            <a:r>
              <a:rPr lang="en-GB" b="1" dirty="0"/>
              <a:t>Build &gt; Build Solution (</a:t>
            </a:r>
            <a:r>
              <a:rPr lang="en-GB" b="1" dirty="0" err="1"/>
              <a:t>Ctrl+Shift+B</a:t>
            </a:r>
            <a:r>
              <a:rPr lang="en-GB" b="1" dirty="0"/>
              <a:t>)</a:t>
            </a:r>
          </a:p>
          <a:p>
            <a:r>
              <a:rPr lang="en-GB" dirty="0"/>
              <a:t>Library files go to the </a:t>
            </a:r>
            <a:r>
              <a:rPr lang="en-GB" b="1" dirty="0"/>
              <a:t>lib</a:t>
            </a:r>
            <a:r>
              <a:rPr lang="en-GB" dirty="0"/>
              <a:t> folder</a:t>
            </a:r>
          </a:p>
          <a:p>
            <a:r>
              <a:rPr lang="en-GB" dirty="0"/>
              <a:t>Binary files go to the </a:t>
            </a:r>
            <a:r>
              <a:rPr lang="en-GB" b="1" dirty="0"/>
              <a:t>bin</a:t>
            </a:r>
            <a:r>
              <a:rPr lang="en-GB" dirty="0"/>
              <a:t> folder</a:t>
            </a:r>
          </a:p>
        </p:txBody>
      </p:sp>
      <p:pic>
        <p:nvPicPr>
          <p:cNvPr id="6" name="Content Placeholder 5">
            <a:extLst>
              <a:ext uri="{FF2B5EF4-FFF2-40B4-BE49-F238E27FC236}">
                <a16:creationId xmlns:a16="http://schemas.microsoft.com/office/drawing/2014/main" id="{144567AD-DE09-71EB-50EB-D5CE0F45011A}"/>
              </a:ext>
            </a:extLst>
          </p:cNvPr>
          <p:cNvPicPr>
            <a:picLocks noGrp="1" noChangeAspect="1"/>
          </p:cNvPicPr>
          <p:nvPr>
            <p:ph sz="half" idx="2"/>
          </p:nvPr>
        </p:nvPicPr>
        <p:blipFill>
          <a:blip r:embed="rId5"/>
          <a:stretch>
            <a:fillRect/>
          </a:stretch>
        </p:blipFill>
        <p:spPr>
          <a:xfrm>
            <a:off x="6911340" y="2176683"/>
            <a:ext cx="5280660" cy="3431636"/>
          </a:xfrm>
        </p:spPr>
      </p:pic>
      <p:pic>
        <p:nvPicPr>
          <p:cNvPr id="4" name="Build">
            <a:hlinkClick r:id="" action="ppaction://media"/>
            <a:extLst>
              <a:ext uri="{FF2B5EF4-FFF2-40B4-BE49-F238E27FC236}">
                <a16:creationId xmlns:a16="http://schemas.microsoft.com/office/drawing/2014/main" id="{2D94D167-FD88-357F-D984-D6ECD944B8B0}"/>
              </a:ext>
            </a:extLst>
          </p:cNvPr>
          <p:cNvPicPr>
            <a:picLocks noChangeAspect="1"/>
          </p:cNvPicPr>
          <p:nvPr>
            <a:audioFile r:link="rId1"/>
            <p:extLst>
              <p:ext uri="{DAA4B4D4-6D71-4841-9C94-3DE7FCFB9230}">
                <p14:media xmlns:p14="http://schemas.microsoft.com/office/powerpoint/2010/main" r:embed="rId2">
                  <p14:trim st="1110" end="1717.6553"/>
                </p14:media>
              </p:ext>
            </p:extLst>
          </p:nvPr>
        </p:nvPicPr>
        <p:blipFill>
          <a:blip r:embed="rId6"/>
          <a:stretch>
            <a:fillRect/>
          </a:stretch>
        </p:blipFill>
        <p:spPr>
          <a:xfrm>
            <a:off x="11390906" y="158364"/>
            <a:ext cx="609600" cy="609600"/>
          </a:xfrm>
          <a:prstGeom prst="rect">
            <a:avLst/>
          </a:prstGeom>
        </p:spPr>
      </p:pic>
    </p:spTree>
    <p:extLst>
      <p:ext uri="{BB962C8B-B14F-4D97-AF65-F5344CB8AC3E}">
        <p14:creationId xmlns:p14="http://schemas.microsoft.com/office/powerpoint/2010/main" val="4293495041"/>
      </p:ext>
    </p:extLst>
  </p:cSld>
  <p:clrMapOvr>
    <a:masterClrMapping/>
  </p:clrMapOvr>
  <mc:AlternateContent xmlns:mc="http://schemas.openxmlformats.org/markup-compatibility/2006">
    <mc:Choice xmlns:p14="http://schemas.microsoft.com/office/powerpoint/2010/main" Requires="p14">
      <p:transition spd="slow" p14:dur="2000" advTm="33121"/>
    </mc:Choice>
    <mc:Fallback>
      <p:transition spd="slow" advTm="3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6EB0-EDA5-C3DB-BB45-0D2CB760E884}"/>
              </a:ext>
            </a:extLst>
          </p:cNvPr>
          <p:cNvSpPr>
            <a:spLocks noGrp="1"/>
          </p:cNvSpPr>
          <p:nvPr>
            <p:ph type="title"/>
          </p:nvPr>
        </p:nvSpPr>
        <p:spPr/>
        <p:txBody>
          <a:bodyPr/>
          <a:lstStyle/>
          <a:p>
            <a:r>
              <a:rPr lang="en-GB" dirty="0"/>
              <a:t>Copy Files</a:t>
            </a:r>
          </a:p>
        </p:txBody>
      </p:sp>
      <p:sp>
        <p:nvSpPr>
          <p:cNvPr id="3" name="Content Placeholder 2">
            <a:extLst>
              <a:ext uri="{FF2B5EF4-FFF2-40B4-BE49-F238E27FC236}">
                <a16:creationId xmlns:a16="http://schemas.microsoft.com/office/drawing/2014/main" id="{0E4A7F91-29FE-71FC-6D7F-E5FB01D7DCEB}"/>
              </a:ext>
            </a:extLst>
          </p:cNvPr>
          <p:cNvSpPr>
            <a:spLocks noGrp="1"/>
          </p:cNvSpPr>
          <p:nvPr>
            <p:ph sz="half" idx="1"/>
          </p:nvPr>
        </p:nvSpPr>
        <p:spPr/>
        <p:txBody>
          <a:bodyPr/>
          <a:lstStyle/>
          <a:p>
            <a:r>
              <a:rPr lang="en-GB" dirty="0"/>
              <a:t>Copy </a:t>
            </a:r>
            <a:r>
              <a:rPr lang="en-GB" b="1" dirty="0" err="1"/>
              <a:t>inc</a:t>
            </a:r>
            <a:r>
              <a:rPr lang="en-GB" dirty="0"/>
              <a:t> and </a:t>
            </a:r>
            <a:r>
              <a:rPr lang="en-GB" b="1" dirty="0"/>
              <a:t>lib</a:t>
            </a:r>
            <a:r>
              <a:rPr lang="en-GB" dirty="0"/>
              <a:t> folders to your project</a:t>
            </a:r>
          </a:p>
          <a:p>
            <a:r>
              <a:rPr lang="en-GB" dirty="0"/>
              <a:t>For example</a:t>
            </a:r>
          </a:p>
          <a:p>
            <a:pPr lvl="1"/>
            <a:r>
              <a:rPr lang="en-GB" dirty="0">
                <a:latin typeface="Cascadia Code" panose="020B0609020000020004" pitchFamily="49" charset="0"/>
                <a:cs typeface="Cascadia Code" panose="020B0609020000020004" pitchFamily="49" charset="0"/>
              </a:rPr>
              <a:t>extern/Audio/</a:t>
            </a:r>
            <a:r>
              <a:rPr lang="en-GB" dirty="0" err="1">
                <a:latin typeface="Cascadia Code" panose="020B0609020000020004" pitchFamily="49" charset="0"/>
                <a:cs typeface="Cascadia Code" panose="020B0609020000020004" pitchFamily="49" charset="0"/>
              </a:rPr>
              <a:t>inc</a:t>
            </a:r>
            <a:endParaRPr lang="en-GB" dirty="0">
              <a:latin typeface="Cascadia Code" panose="020B0609020000020004" pitchFamily="49" charset="0"/>
              <a:cs typeface="Cascadia Code" panose="020B0609020000020004" pitchFamily="49" charset="0"/>
            </a:endParaRPr>
          </a:p>
          <a:p>
            <a:pPr lvl="1"/>
            <a:r>
              <a:rPr lang="en-GB" dirty="0">
                <a:latin typeface="Cascadia Code" panose="020B0609020000020004" pitchFamily="49" charset="0"/>
                <a:cs typeface="Cascadia Code" panose="020B0609020000020004" pitchFamily="49" charset="0"/>
              </a:rPr>
              <a:t>extern/Audio/lib</a:t>
            </a:r>
          </a:p>
          <a:p>
            <a:endParaRPr lang="en-GB" dirty="0"/>
          </a:p>
        </p:txBody>
      </p:sp>
      <p:pic>
        <p:nvPicPr>
          <p:cNvPr id="1028" name="Picture 4" descr="Folder Structure">
            <a:extLst>
              <a:ext uri="{FF2B5EF4-FFF2-40B4-BE49-F238E27FC236}">
                <a16:creationId xmlns:a16="http://schemas.microsoft.com/office/drawing/2014/main" id="{CC97D515-0634-BAA9-A97D-ED9B34DFB23D}"/>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172200" y="2210463"/>
            <a:ext cx="6019520" cy="3144014"/>
          </a:xfrm>
          <a:prstGeom prst="rect">
            <a:avLst/>
          </a:prstGeom>
          <a:noFill/>
          <a:extLst>
            <a:ext uri="{909E8E84-426E-40DD-AFC4-6F175D3DCCD1}">
              <a14:hiddenFill xmlns:a14="http://schemas.microsoft.com/office/drawing/2010/main">
                <a:solidFill>
                  <a:srgbClr val="FFFFFF"/>
                </a:solidFill>
              </a14:hiddenFill>
            </a:ext>
          </a:extLst>
        </p:spPr>
      </p:pic>
      <p:pic>
        <p:nvPicPr>
          <p:cNvPr id="6" name="Copy Files">
            <a:hlinkClick r:id="" action="ppaction://media"/>
            <a:extLst>
              <a:ext uri="{FF2B5EF4-FFF2-40B4-BE49-F238E27FC236}">
                <a16:creationId xmlns:a16="http://schemas.microsoft.com/office/drawing/2014/main" id="{DBFB1C80-888C-4F0F-FE54-6E9AF9CA14E6}"/>
              </a:ext>
            </a:extLst>
          </p:cNvPr>
          <p:cNvPicPr>
            <a:picLocks noChangeAspect="1"/>
          </p:cNvPicPr>
          <p:nvPr>
            <a:audioFile r:link="rId1"/>
            <p:extLst>
              <p:ext uri="{DAA4B4D4-6D71-4841-9C94-3DE7FCFB9230}">
                <p14:media xmlns:p14="http://schemas.microsoft.com/office/powerpoint/2010/main" r:embed="rId2">
                  <p14:trim st="949" end="1380.9501"/>
                </p14:media>
              </p:ext>
            </p:extLst>
          </p:nvPr>
        </p:nvPicPr>
        <p:blipFill>
          <a:blip r:embed="rId6"/>
          <a:stretch>
            <a:fillRect/>
          </a:stretch>
        </p:blipFill>
        <p:spPr>
          <a:xfrm>
            <a:off x="11353800" y="309438"/>
            <a:ext cx="609600" cy="609600"/>
          </a:xfrm>
          <a:prstGeom prst="rect">
            <a:avLst/>
          </a:prstGeom>
        </p:spPr>
      </p:pic>
    </p:spTree>
    <p:extLst>
      <p:ext uri="{BB962C8B-B14F-4D97-AF65-F5344CB8AC3E}">
        <p14:creationId xmlns:p14="http://schemas.microsoft.com/office/powerpoint/2010/main" val="1399248749"/>
      </p:ext>
    </p:extLst>
  </p:cSld>
  <p:clrMapOvr>
    <a:masterClrMapping/>
  </p:clrMapOvr>
  <mc:AlternateContent xmlns:mc="http://schemas.openxmlformats.org/markup-compatibility/2006">
    <mc:Choice xmlns:p14="http://schemas.microsoft.com/office/powerpoint/2010/main" Requires="p14">
      <p:transition spd="slow" p14:dur="2000" advTm="15311"/>
    </mc:Choice>
    <mc:Fallback>
      <p:transition spd="slow" advTm="15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0B60-0714-82F4-731C-A525828AD1C4}"/>
              </a:ext>
            </a:extLst>
          </p:cNvPr>
          <p:cNvSpPr>
            <a:spLocks noGrp="1"/>
          </p:cNvSpPr>
          <p:nvPr>
            <p:ph type="title"/>
          </p:nvPr>
        </p:nvSpPr>
        <p:spPr/>
        <p:txBody>
          <a:bodyPr/>
          <a:lstStyle/>
          <a:p>
            <a:r>
              <a:rPr lang="en-GB" dirty="0"/>
              <a:t>Configure Compiler</a:t>
            </a:r>
          </a:p>
        </p:txBody>
      </p:sp>
      <p:sp>
        <p:nvSpPr>
          <p:cNvPr id="3" name="Content Placeholder 2">
            <a:extLst>
              <a:ext uri="{FF2B5EF4-FFF2-40B4-BE49-F238E27FC236}">
                <a16:creationId xmlns:a16="http://schemas.microsoft.com/office/drawing/2014/main" id="{ECD6BF28-E59A-0A35-6E02-BE9984A15B2F}"/>
              </a:ext>
            </a:extLst>
          </p:cNvPr>
          <p:cNvSpPr>
            <a:spLocks noGrp="1"/>
          </p:cNvSpPr>
          <p:nvPr>
            <p:ph sz="half" idx="1"/>
          </p:nvPr>
        </p:nvSpPr>
        <p:spPr/>
        <p:txBody>
          <a:bodyPr/>
          <a:lstStyle/>
          <a:p>
            <a:r>
              <a:rPr lang="en-GB" dirty="0"/>
              <a:t>Add the </a:t>
            </a:r>
            <a:r>
              <a:rPr lang="en-GB" dirty="0">
                <a:latin typeface="Cascadia Code" panose="020B0609020000020004" pitchFamily="49" charset="0"/>
                <a:cs typeface="Cascadia Code" panose="020B0609020000020004" pitchFamily="49" charset="0"/>
              </a:rPr>
              <a:t>extern/Audio/</a:t>
            </a:r>
            <a:r>
              <a:rPr lang="en-GB" dirty="0" err="1">
                <a:latin typeface="Cascadia Code" panose="020B0609020000020004" pitchFamily="49" charset="0"/>
                <a:cs typeface="Cascadia Code" panose="020B0609020000020004" pitchFamily="49" charset="0"/>
              </a:rPr>
              <a:t>inc</a:t>
            </a:r>
            <a:r>
              <a:rPr lang="en-GB" dirty="0">
                <a:latin typeface="Cascadia Code" panose="020B0609020000020004" pitchFamily="49" charset="0"/>
                <a:cs typeface="Cascadia Code" panose="020B0609020000020004" pitchFamily="49" charset="0"/>
              </a:rPr>
              <a:t> </a:t>
            </a:r>
            <a:r>
              <a:rPr lang="en-GB" dirty="0"/>
              <a:t>folder to your projects </a:t>
            </a:r>
            <a:r>
              <a:rPr lang="en-GB" b="1" dirty="0"/>
              <a:t>Additional Include Directories </a:t>
            </a:r>
            <a:r>
              <a:rPr lang="en-GB" dirty="0"/>
              <a:t>setting</a:t>
            </a:r>
            <a:endParaRPr lang="en-GB" b="1" dirty="0"/>
          </a:p>
        </p:txBody>
      </p:sp>
      <p:pic>
        <p:nvPicPr>
          <p:cNvPr id="2050" name="Picture 2" descr="C/C++ Settings">
            <a:extLst>
              <a:ext uri="{FF2B5EF4-FFF2-40B4-BE49-F238E27FC236}">
                <a16:creationId xmlns:a16="http://schemas.microsoft.com/office/drawing/2014/main" id="{C242FCEB-40B8-B900-9B8F-1133FF6F9E7F}"/>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429292" y="1906768"/>
            <a:ext cx="5762708" cy="4007568"/>
          </a:xfrm>
          <a:prstGeom prst="rect">
            <a:avLst/>
          </a:prstGeom>
          <a:noFill/>
          <a:extLst>
            <a:ext uri="{909E8E84-426E-40DD-AFC4-6F175D3DCCD1}">
              <a14:hiddenFill xmlns:a14="http://schemas.microsoft.com/office/drawing/2010/main">
                <a:solidFill>
                  <a:srgbClr val="FFFFFF"/>
                </a:solidFill>
              </a14:hiddenFill>
            </a:ext>
          </a:extLst>
        </p:spPr>
      </p:pic>
      <p:pic>
        <p:nvPicPr>
          <p:cNvPr id="5" name="Configure Compiler">
            <a:hlinkClick r:id="" action="ppaction://media"/>
            <a:extLst>
              <a:ext uri="{FF2B5EF4-FFF2-40B4-BE49-F238E27FC236}">
                <a16:creationId xmlns:a16="http://schemas.microsoft.com/office/drawing/2014/main" id="{26D41057-8357-850E-6831-0B7C5285D8D5}"/>
              </a:ext>
            </a:extLst>
          </p:cNvPr>
          <p:cNvPicPr>
            <a:picLocks noChangeAspect="1"/>
          </p:cNvPicPr>
          <p:nvPr>
            <a:audioFile r:link="rId1"/>
            <p:extLst>
              <p:ext uri="{DAA4B4D4-6D71-4841-9C94-3DE7FCFB9230}">
                <p14:media xmlns:p14="http://schemas.microsoft.com/office/powerpoint/2010/main" r:embed="rId2">
                  <p14:trim st="928" end="560.7936"/>
                </p14:media>
              </p:ext>
            </p:extLst>
          </p:nvPr>
        </p:nvPicPr>
        <p:blipFill>
          <a:blip r:embed="rId6"/>
          <a:stretch>
            <a:fillRect/>
          </a:stretch>
        </p:blipFill>
        <p:spPr>
          <a:xfrm>
            <a:off x="11049000" y="256030"/>
            <a:ext cx="609600" cy="609600"/>
          </a:xfrm>
          <a:prstGeom prst="rect">
            <a:avLst/>
          </a:prstGeom>
        </p:spPr>
      </p:pic>
    </p:spTree>
    <p:extLst>
      <p:ext uri="{BB962C8B-B14F-4D97-AF65-F5344CB8AC3E}">
        <p14:creationId xmlns:p14="http://schemas.microsoft.com/office/powerpoint/2010/main" val="1631377139"/>
      </p:ext>
    </p:extLst>
  </p:cSld>
  <p:clrMapOvr>
    <a:masterClrMapping/>
  </p:clrMapOvr>
  <mc:AlternateContent xmlns:mc="http://schemas.openxmlformats.org/markup-compatibility/2006">
    <mc:Choice xmlns:p14="http://schemas.microsoft.com/office/powerpoint/2010/main" Requires="p14">
      <p:transition spd="slow" p14:dur="2000" advTm="13500"/>
    </mc:Choice>
    <mc:Fallback>
      <p:transition spd="slow" advTm="1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763D-0C0C-717E-3EBD-014C3DC2DC35}"/>
              </a:ext>
            </a:extLst>
          </p:cNvPr>
          <p:cNvSpPr>
            <a:spLocks noGrp="1"/>
          </p:cNvSpPr>
          <p:nvPr>
            <p:ph type="title"/>
          </p:nvPr>
        </p:nvSpPr>
        <p:spPr/>
        <p:txBody>
          <a:bodyPr/>
          <a:lstStyle/>
          <a:p>
            <a:r>
              <a:rPr lang="en-GB" dirty="0"/>
              <a:t>Configure Linker (1)</a:t>
            </a:r>
          </a:p>
        </p:txBody>
      </p:sp>
      <p:sp>
        <p:nvSpPr>
          <p:cNvPr id="3" name="Content Placeholder 2">
            <a:extLst>
              <a:ext uri="{FF2B5EF4-FFF2-40B4-BE49-F238E27FC236}">
                <a16:creationId xmlns:a16="http://schemas.microsoft.com/office/drawing/2014/main" id="{2BCCCA2E-9C67-8663-CFA5-F4145B5A4D64}"/>
              </a:ext>
            </a:extLst>
          </p:cNvPr>
          <p:cNvSpPr>
            <a:spLocks noGrp="1"/>
          </p:cNvSpPr>
          <p:nvPr>
            <p:ph sz="half" idx="1"/>
          </p:nvPr>
        </p:nvSpPr>
        <p:spPr/>
        <p:txBody>
          <a:bodyPr/>
          <a:lstStyle/>
          <a:p>
            <a:r>
              <a:rPr lang="en-GB" dirty="0"/>
              <a:t>Add the </a:t>
            </a:r>
            <a:r>
              <a:rPr lang="en-GB" dirty="0">
                <a:latin typeface="Cascadia Code" panose="020B0609020000020004" pitchFamily="49" charset="0"/>
                <a:cs typeface="Cascadia Code" panose="020B0609020000020004" pitchFamily="49" charset="0"/>
              </a:rPr>
              <a:t>extern/Audio/lib/$(Configuration) </a:t>
            </a:r>
            <a:r>
              <a:rPr lang="en-GB" dirty="0"/>
              <a:t>folder to the </a:t>
            </a:r>
            <a:r>
              <a:rPr lang="en-GB" b="1" dirty="0"/>
              <a:t>Additional Library Directories</a:t>
            </a:r>
            <a:r>
              <a:rPr lang="en-GB" dirty="0"/>
              <a:t> setting</a:t>
            </a:r>
          </a:p>
        </p:txBody>
      </p:sp>
      <p:pic>
        <p:nvPicPr>
          <p:cNvPr id="3074" name="Picture 2" descr="Linker/General Settings">
            <a:extLst>
              <a:ext uri="{FF2B5EF4-FFF2-40B4-BE49-F238E27FC236}">
                <a16:creationId xmlns:a16="http://schemas.microsoft.com/office/drawing/2014/main" id="{9824C37C-0D53-24C6-E607-48D97BDF97A8}"/>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059009" y="1825625"/>
            <a:ext cx="6132991" cy="4265074"/>
          </a:xfrm>
          <a:prstGeom prst="rect">
            <a:avLst/>
          </a:prstGeom>
          <a:noFill/>
          <a:extLst>
            <a:ext uri="{909E8E84-426E-40DD-AFC4-6F175D3DCCD1}">
              <a14:hiddenFill xmlns:a14="http://schemas.microsoft.com/office/drawing/2010/main">
                <a:solidFill>
                  <a:srgbClr val="FFFFFF"/>
                </a:solidFill>
              </a14:hiddenFill>
            </a:ext>
          </a:extLst>
        </p:spPr>
      </p:pic>
      <p:pic>
        <p:nvPicPr>
          <p:cNvPr id="5" name="Configure Linker">
            <a:hlinkClick r:id="" action="ppaction://media"/>
            <a:extLst>
              <a:ext uri="{FF2B5EF4-FFF2-40B4-BE49-F238E27FC236}">
                <a16:creationId xmlns:a16="http://schemas.microsoft.com/office/drawing/2014/main" id="{15EE4FE5-4342-55AC-6D00-C148DDB9EA8F}"/>
              </a:ext>
            </a:extLst>
          </p:cNvPr>
          <p:cNvPicPr>
            <a:picLocks noChangeAspect="1"/>
          </p:cNvPicPr>
          <p:nvPr>
            <a:audioFile r:link="rId1"/>
            <p:extLst>
              <p:ext uri="{DAA4B4D4-6D71-4841-9C94-3DE7FCFB9230}">
                <p14:media xmlns:p14="http://schemas.microsoft.com/office/powerpoint/2010/main" r:embed="rId2">
                  <p14:trim st="572" end="918.6575"/>
                </p14:media>
              </p:ext>
            </p:extLst>
          </p:nvPr>
        </p:nvPicPr>
        <p:blipFill>
          <a:blip r:embed="rId6"/>
          <a:stretch>
            <a:fillRect/>
          </a:stretch>
        </p:blipFill>
        <p:spPr>
          <a:xfrm>
            <a:off x="11353800" y="157701"/>
            <a:ext cx="609600" cy="609600"/>
          </a:xfrm>
          <a:prstGeom prst="rect">
            <a:avLst/>
          </a:prstGeom>
        </p:spPr>
      </p:pic>
    </p:spTree>
    <p:extLst>
      <p:ext uri="{BB962C8B-B14F-4D97-AF65-F5344CB8AC3E}">
        <p14:creationId xmlns:p14="http://schemas.microsoft.com/office/powerpoint/2010/main" val="822878740"/>
      </p:ext>
    </p:extLst>
  </p:cSld>
  <p:clrMapOvr>
    <a:masterClrMapping/>
  </p:clrMapOvr>
  <mc:AlternateContent xmlns:mc="http://schemas.openxmlformats.org/markup-compatibility/2006">
    <mc:Choice xmlns:p14="http://schemas.microsoft.com/office/powerpoint/2010/main" Requires="p14">
      <p:transition spd="slow" p14:dur="2000" advTm="21720"/>
    </mc:Choice>
    <mc:Fallback>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dgep">
      <a:majorFont>
        <a:latin typeface="Verdana"/>
        <a:ea typeface=""/>
        <a:cs typeface=""/>
      </a:majorFont>
      <a:minorFont>
        <a:latin typeface="Calibri"/>
        <a:ea typeface=""/>
        <a:cs typeface=""/>
      </a:minorFont>
    </a:fontScheme>
    <a:fmtScheme name="Reflection">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gep Template.potx" id="{B6907B68-1A0E-4BEC-946E-49E6BE059B5A}" vid="{6E6EE5AB-121A-480C-A838-B87752231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3dgep Template</Template>
  <TotalTime>334</TotalTime>
  <Words>1145</Words>
  <Application>Microsoft Office PowerPoint</Application>
  <PresentationFormat>Widescreen</PresentationFormat>
  <Paragraphs>136</Paragraphs>
  <Slides>12</Slides>
  <Notes>12</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Cascadia Code</vt:lpstr>
      <vt:lpstr>Consolas</vt:lpstr>
      <vt:lpstr>Verdana</vt:lpstr>
      <vt:lpstr>Office Theme</vt:lpstr>
      <vt:lpstr>Audio Library</vt:lpstr>
      <vt:lpstr>Contents</vt:lpstr>
      <vt:lpstr>Why?</vt:lpstr>
      <vt:lpstr>Download</vt:lpstr>
      <vt:lpstr>Generate Project Files</vt:lpstr>
      <vt:lpstr>Build</vt:lpstr>
      <vt:lpstr>Copy Files</vt:lpstr>
      <vt:lpstr>Configure Compiler</vt:lpstr>
      <vt:lpstr>Configure Linker (1)</vt:lpstr>
      <vt:lpstr>Configure Linker (2)</vt:lpstr>
      <vt:lpstr>Use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3dgep.com</dc:title>
  <dc:creator>Oosten, Jeremiah van</dc:creator>
  <cp:lastModifiedBy>Oosten, Jeremiah van</cp:lastModifiedBy>
  <cp:revision>31</cp:revision>
  <dcterms:created xsi:type="dcterms:W3CDTF">2023-05-04T08:42:47Z</dcterms:created>
  <dcterms:modified xsi:type="dcterms:W3CDTF">2023-05-04T14:18:22Z</dcterms:modified>
</cp:coreProperties>
</file>